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Default Extension="avi" ContentType="video/x-msvideo"/>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2" r:id="rId2"/>
  </p:sldMasterIdLst>
  <p:notesMasterIdLst>
    <p:notesMasterId r:id="rId41"/>
  </p:notesMasterIdLst>
  <p:sldIdLst>
    <p:sldId id="256" r:id="rId3"/>
    <p:sldId id="376" r:id="rId4"/>
    <p:sldId id="377" r:id="rId5"/>
    <p:sldId id="368" r:id="rId6"/>
    <p:sldId id="402" r:id="rId7"/>
    <p:sldId id="407" r:id="rId8"/>
    <p:sldId id="353" r:id="rId9"/>
    <p:sldId id="343" r:id="rId10"/>
    <p:sldId id="398" r:id="rId11"/>
    <p:sldId id="399" r:id="rId12"/>
    <p:sldId id="400" r:id="rId13"/>
    <p:sldId id="403" r:id="rId14"/>
    <p:sldId id="404" r:id="rId15"/>
    <p:sldId id="409" r:id="rId16"/>
    <p:sldId id="378" r:id="rId17"/>
    <p:sldId id="345" r:id="rId18"/>
    <p:sldId id="383" r:id="rId19"/>
    <p:sldId id="384" r:id="rId20"/>
    <p:sldId id="385" r:id="rId21"/>
    <p:sldId id="386" r:id="rId22"/>
    <p:sldId id="387" r:id="rId23"/>
    <p:sldId id="388" r:id="rId24"/>
    <p:sldId id="381" r:id="rId25"/>
    <p:sldId id="396" r:id="rId26"/>
    <p:sldId id="394" r:id="rId27"/>
    <p:sldId id="405" r:id="rId28"/>
    <p:sldId id="389" r:id="rId29"/>
    <p:sldId id="408" r:id="rId30"/>
    <p:sldId id="390" r:id="rId31"/>
    <p:sldId id="393" r:id="rId32"/>
    <p:sldId id="379" r:id="rId33"/>
    <p:sldId id="392" r:id="rId34"/>
    <p:sldId id="412" r:id="rId35"/>
    <p:sldId id="382" r:id="rId36"/>
    <p:sldId id="395" r:id="rId37"/>
    <p:sldId id="410" r:id="rId38"/>
    <p:sldId id="411" r:id="rId39"/>
    <p:sldId id="380" r:id="rId40"/>
  </p:sldIdLst>
  <p:sldSz cx="9144000" cy="6858000" type="screen4x3"/>
  <p:notesSz cx="6858000" cy="9144000"/>
  <p:defaultTextStyle>
    <a:defPPr>
      <a:defRPr lang="de-DE"/>
    </a:defPPr>
    <a:lvl1pPr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33CC"/>
    <a:srgbClr val="006699"/>
    <a:srgbClr val="FF0000"/>
    <a:srgbClr val="CCCCFF"/>
    <a:srgbClr val="FFFF00"/>
    <a:srgbClr val="1D4D7A"/>
    <a:srgbClr val="1331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6" autoAdjust="0"/>
    <p:restoredTop sz="78094" autoAdjust="0"/>
  </p:normalViewPr>
  <p:slideViewPr>
    <p:cSldViewPr snapToGrid="0" snapToObjects="1">
      <p:cViewPr varScale="1">
        <p:scale>
          <a:sx n="103" d="100"/>
          <a:sy n="103" d="100"/>
        </p:scale>
        <p:origin x="-954"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568"/>
    </p:cViewPr>
  </p:sorterViewPr>
  <p:notesViewPr>
    <p:cSldViewPr snapToGrid="0" snapToObjects="1">
      <p:cViewPr varScale="1">
        <p:scale>
          <a:sx n="88" d="100"/>
          <a:sy n="88" d="100"/>
        </p:scale>
        <p:origin x="3822" y="10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ea typeface="ＭＳ Ｐゴシック" pitchFamily="34" charset="-128"/>
                <a:cs typeface="+mn-cs"/>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ea typeface="ＭＳ Ｐゴシック" pitchFamily="34" charset="-128"/>
                <a:cs typeface="+mn-cs"/>
              </a:defRPr>
            </a:lvl1pPr>
          </a:lstStyle>
          <a:p>
            <a:pPr>
              <a:defRPr/>
            </a:pPr>
            <a:fld id="{D02D4784-8F4B-4BFA-A880-9143B0ADFD95}" type="datetime1">
              <a:rPr lang="en-US"/>
              <a:pPr>
                <a:defRPr/>
              </a:pPr>
              <a:t>8/27/2015</a:t>
            </a:fld>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ea typeface="ＭＳ Ｐゴシック" pitchFamily="34" charset="-128"/>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ea typeface="ＭＳ Ｐゴシック" pitchFamily="34" charset="-128"/>
                <a:cs typeface="+mn-cs"/>
              </a:defRPr>
            </a:lvl1pPr>
          </a:lstStyle>
          <a:p>
            <a:pPr>
              <a:defRPr/>
            </a:pPr>
            <a:fld id="{996C21C5-445F-40ED-A24F-C88828CC0F8E}" type="slidenum">
              <a:rPr lang="en-US"/>
              <a:pPr>
                <a:defRPr/>
              </a:pPr>
              <a:t>‹#›</a:t>
            </a:fld>
            <a:endParaRPr lang="en-US"/>
          </a:p>
        </p:txBody>
      </p:sp>
    </p:spTree>
    <p:extLst>
      <p:ext uri="{BB962C8B-B14F-4D97-AF65-F5344CB8AC3E}">
        <p14:creationId xmlns:p14="http://schemas.microsoft.com/office/powerpoint/2010/main" xmlns="" val="637979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p:spPr>
        <p:txBody>
          <a:bodyPr/>
          <a:lstStyle/>
          <a:p>
            <a:endParaRPr lang="en-US" dirty="0" smtClean="0">
              <a:ea typeface="ＭＳ Ｐゴシック"/>
            </a:endParaRPr>
          </a:p>
        </p:txBody>
      </p:sp>
    </p:spTree>
    <p:extLst>
      <p:ext uri="{BB962C8B-B14F-4D97-AF65-F5344CB8AC3E}">
        <p14:creationId xmlns:p14="http://schemas.microsoft.com/office/powerpoint/2010/main" xmlns="" val="60468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pitchFamily="18" charset="0"/>
              </a:rPr>
              <a:t>The river reach</a:t>
            </a:r>
            <a:r>
              <a:rPr lang="en-US" baseline="0" dirty="0" smtClean="0">
                <a:latin typeface="Times New Roman" pitchFamily="18" charset="0"/>
              </a:rPr>
              <a:t> </a:t>
            </a:r>
            <a:r>
              <a:rPr lang="en-US" dirty="0" smtClean="0">
                <a:latin typeface="Times New Roman" pitchFamily="18" charset="0"/>
              </a:rPr>
              <a:t>features</a:t>
            </a:r>
            <a:r>
              <a:rPr lang="en-US" baseline="0" dirty="0" smtClean="0">
                <a:latin typeface="Times New Roman" pitchFamily="18" charset="0"/>
              </a:rPr>
              <a:t> that can develop in a natural system are features like these landscape units. Although it is clear that this system also has been altered by humans.</a:t>
            </a:r>
            <a:endParaRPr lang="en-US" dirty="0" smtClean="0">
              <a:latin typeface="Times New Roman" pitchFamily="18" charset="0"/>
            </a:endParaRPr>
          </a:p>
        </p:txBody>
      </p:sp>
    </p:spTree>
    <p:extLst>
      <p:ext uri="{BB962C8B-B14F-4D97-AF65-F5344CB8AC3E}">
        <p14:creationId xmlns:p14="http://schemas.microsoft.com/office/powerpoint/2010/main" xmlns="" val="196330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jdelijke aanduiding voor dia-afbeelding 1"/>
          <p:cNvSpPr>
            <a:spLocks noGrp="1" noRot="1" noChangeAspect="1"/>
          </p:cNvSpPr>
          <p:nvPr>
            <p:ph type="sldImg"/>
          </p:nvPr>
        </p:nvSpPr>
        <p:spPr>
          <a:ln/>
        </p:spPr>
      </p:sp>
      <p:sp>
        <p:nvSpPr>
          <p:cNvPr id="35842"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l-NL" dirty="0" err="1" smtClean="0">
                <a:latin typeface="Times New Roman" pitchFamily="18" charset="0"/>
              </a:rPr>
              <a:t>One</a:t>
            </a:r>
            <a:r>
              <a:rPr lang="nl-NL" dirty="0" smtClean="0">
                <a:latin typeface="Times New Roman" pitchFamily="18" charset="0"/>
              </a:rPr>
              <a:t> of the indicators of </a:t>
            </a:r>
            <a:r>
              <a:rPr lang="nl-NL" dirty="0" err="1" smtClean="0">
                <a:latin typeface="Times New Roman" pitchFamily="18" charset="0"/>
              </a:rPr>
              <a:t>river</a:t>
            </a:r>
            <a:r>
              <a:rPr lang="nl-NL" baseline="0" dirty="0" smtClean="0">
                <a:latin typeface="Times New Roman" pitchFamily="18" charset="0"/>
              </a:rPr>
              <a:t> </a:t>
            </a:r>
            <a:r>
              <a:rPr lang="nl-NL" baseline="0" dirty="0" err="1" smtClean="0">
                <a:latin typeface="Times New Roman" pitchFamily="18" charset="0"/>
              </a:rPr>
              <a:t>dynamics</a:t>
            </a:r>
            <a:r>
              <a:rPr lang="nl-NL" baseline="0" dirty="0" smtClean="0">
                <a:latin typeface="Times New Roman" pitchFamily="18" charset="0"/>
              </a:rPr>
              <a:t> </a:t>
            </a:r>
            <a:r>
              <a:rPr lang="nl-NL" baseline="0" dirty="0" err="1" smtClean="0">
                <a:latin typeface="Times New Roman" pitchFamily="18" charset="0"/>
              </a:rPr>
              <a:t>can</a:t>
            </a:r>
            <a:r>
              <a:rPr lang="nl-NL" baseline="0" dirty="0" smtClean="0">
                <a:latin typeface="Times New Roman" pitchFamily="18" charset="0"/>
              </a:rPr>
              <a:t> </a:t>
            </a:r>
            <a:r>
              <a:rPr lang="nl-NL" baseline="0" dirty="0" err="1" smtClean="0">
                <a:latin typeface="Times New Roman" pitchFamily="18" charset="0"/>
              </a:rPr>
              <a:t>be</a:t>
            </a:r>
            <a:r>
              <a:rPr lang="nl-NL" baseline="0" dirty="0" smtClean="0">
                <a:latin typeface="Times New Roman" pitchFamily="18" charset="0"/>
              </a:rPr>
              <a:t> the </a:t>
            </a:r>
            <a:r>
              <a:rPr lang="nl-NL" baseline="0" dirty="0" err="1" smtClean="0">
                <a:latin typeface="Times New Roman" pitchFamily="18" charset="0"/>
              </a:rPr>
              <a:t>distribution</a:t>
            </a:r>
            <a:r>
              <a:rPr lang="nl-NL" baseline="0" dirty="0" smtClean="0">
                <a:latin typeface="Times New Roman" pitchFamily="18" charset="0"/>
              </a:rPr>
              <a:t> of </a:t>
            </a:r>
            <a:r>
              <a:rPr lang="nl-NL" baseline="0" dirty="0" err="1" smtClean="0">
                <a:latin typeface="Times New Roman" pitchFamily="18" charset="0"/>
              </a:rPr>
              <a:t>floodplain</a:t>
            </a:r>
            <a:r>
              <a:rPr lang="nl-NL" baseline="0" dirty="0" smtClean="0">
                <a:latin typeface="Times New Roman" pitchFamily="18" charset="0"/>
              </a:rPr>
              <a:t> landscape </a:t>
            </a:r>
            <a:r>
              <a:rPr lang="nl-NL" baseline="0" dirty="0" err="1" smtClean="0">
                <a:latin typeface="Times New Roman" pitchFamily="18" charset="0"/>
              </a:rPr>
              <a:t>age</a:t>
            </a:r>
            <a:r>
              <a:rPr lang="nl-NL" baseline="0" dirty="0" smtClean="0">
                <a:latin typeface="Times New Roman" pitchFamily="18" charset="0"/>
              </a:rPr>
              <a:t>. </a:t>
            </a:r>
            <a:r>
              <a:rPr lang="nl-NL" baseline="0" dirty="0" err="1" smtClean="0">
                <a:latin typeface="Times New Roman" pitchFamily="18" charset="0"/>
              </a:rPr>
              <a:t>Here</a:t>
            </a:r>
            <a:r>
              <a:rPr lang="nl-NL" baseline="0" dirty="0" smtClean="0">
                <a:latin typeface="Times New Roman" pitchFamily="18" charset="0"/>
              </a:rPr>
              <a:t> </a:t>
            </a:r>
            <a:r>
              <a:rPr lang="nl-NL" baseline="0" dirty="0" err="1" smtClean="0">
                <a:latin typeface="Times New Roman" pitchFamily="18" charset="0"/>
              </a:rPr>
              <a:t>you</a:t>
            </a:r>
            <a:r>
              <a:rPr lang="nl-NL" baseline="0" dirty="0" smtClean="0">
                <a:latin typeface="Times New Roman" pitchFamily="18" charset="0"/>
              </a:rPr>
              <a:t> </a:t>
            </a:r>
            <a:r>
              <a:rPr lang="nl-NL" baseline="0" dirty="0" err="1" smtClean="0">
                <a:latin typeface="Times New Roman" pitchFamily="18" charset="0"/>
              </a:rPr>
              <a:t>see</a:t>
            </a:r>
            <a:r>
              <a:rPr lang="nl-NL" baseline="0" dirty="0" smtClean="0">
                <a:latin typeface="Times New Roman" pitchFamily="18" charset="0"/>
              </a:rPr>
              <a:t> the </a:t>
            </a:r>
            <a:r>
              <a:rPr lang="nl-NL" baseline="0" dirty="0" err="1" smtClean="0">
                <a:latin typeface="Times New Roman" pitchFamily="18" charset="0"/>
              </a:rPr>
              <a:t>spatial</a:t>
            </a:r>
            <a:r>
              <a:rPr lang="nl-NL" baseline="0" dirty="0" smtClean="0">
                <a:latin typeface="Times New Roman" pitchFamily="18" charset="0"/>
              </a:rPr>
              <a:t> </a:t>
            </a:r>
            <a:r>
              <a:rPr lang="nl-NL" baseline="0" dirty="0" err="1" smtClean="0">
                <a:latin typeface="Times New Roman" pitchFamily="18" charset="0"/>
              </a:rPr>
              <a:t>and</a:t>
            </a:r>
            <a:r>
              <a:rPr lang="nl-NL" baseline="0" dirty="0" smtClean="0">
                <a:latin typeface="Times New Roman" pitchFamily="18" charset="0"/>
              </a:rPr>
              <a:t> </a:t>
            </a:r>
            <a:r>
              <a:rPr lang="nl-NL" baseline="0" dirty="0" err="1" smtClean="0">
                <a:latin typeface="Times New Roman" pitchFamily="18" charset="0"/>
              </a:rPr>
              <a:t>temporal</a:t>
            </a:r>
            <a:r>
              <a:rPr lang="nl-NL" baseline="0" dirty="0" smtClean="0">
                <a:latin typeface="Times New Roman" pitchFamily="18" charset="0"/>
              </a:rPr>
              <a:t> </a:t>
            </a:r>
            <a:r>
              <a:rPr lang="nl-NL" baseline="0" dirty="0" err="1" smtClean="0">
                <a:latin typeface="Times New Roman" pitchFamily="18" charset="0"/>
              </a:rPr>
              <a:t>distribution</a:t>
            </a:r>
            <a:r>
              <a:rPr lang="nl-NL" baseline="0" dirty="0" smtClean="0">
                <a:latin typeface="Times New Roman" pitchFamily="18" charset="0"/>
              </a:rPr>
              <a:t> of </a:t>
            </a:r>
            <a:r>
              <a:rPr lang="nl-NL" baseline="0" dirty="0" err="1" smtClean="0">
                <a:latin typeface="Times New Roman" pitchFamily="18" charset="0"/>
              </a:rPr>
              <a:t>floodplain</a:t>
            </a:r>
            <a:r>
              <a:rPr lang="nl-NL" baseline="0" dirty="0" smtClean="0">
                <a:latin typeface="Times New Roman" pitchFamily="18" charset="0"/>
              </a:rPr>
              <a:t> area of a </a:t>
            </a:r>
            <a:r>
              <a:rPr lang="nl-NL" baseline="0" dirty="0" err="1" smtClean="0">
                <a:latin typeface="Times New Roman" pitchFamily="18" charset="0"/>
              </a:rPr>
              <a:t>reach</a:t>
            </a:r>
            <a:r>
              <a:rPr lang="nl-NL" baseline="0" dirty="0" smtClean="0">
                <a:latin typeface="Times New Roman" pitchFamily="18" charset="0"/>
              </a:rPr>
              <a:t> of the </a:t>
            </a:r>
            <a:r>
              <a:rPr lang="nl-NL" baseline="0" dirty="0" err="1" smtClean="0">
                <a:latin typeface="Times New Roman" pitchFamily="18" charset="0"/>
              </a:rPr>
              <a:t>river</a:t>
            </a:r>
            <a:r>
              <a:rPr lang="nl-NL" baseline="0" dirty="0" smtClean="0">
                <a:latin typeface="Times New Roman" pitchFamily="18" charset="0"/>
              </a:rPr>
              <a:t> Allier (France). Half of the (</a:t>
            </a:r>
            <a:r>
              <a:rPr lang="nl-NL" baseline="0" dirty="0" err="1" smtClean="0">
                <a:latin typeface="Times New Roman" pitchFamily="18" charset="0"/>
              </a:rPr>
              <a:t>mapped</a:t>
            </a:r>
            <a:r>
              <a:rPr lang="nl-NL" baseline="0" dirty="0" smtClean="0">
                <a:latin typeface="Times New Roman" pitchFamily="18" charset="0"/>
              </a:rPr>
              <a:t>) </a:t>
            </a:r>
            <a:r>
              <a:rPr lang="nl-NL" baseline="0" dirty="0" err="1" smtClean="0">
                <a:latin typeface="Times New Roman" pitchFamily="18" charset="0"/>
              </a:rPr>
              <a:t>floodplain</a:t>
            </a:r>
            <a:r>
              <a:rPr lang="nl-NL" baseline="0" dirty="0" smtClean="0">
                <a:latin typeface="Times New Roman" pitchFamily="18" charset="0"/>
              </a:rPr>
              <a:t> is </a:t>
            </a:r>
            <a:r>
              <a:rPr lang="nl-NL" baseline="0" dirty="0" err="1" smtClean="0">
                <a:latin typeface="Times New Roman" pitchFamily="18" charset="0"/>
              </a:rPr>
              <a:t>younger</a:t>
            </a:r>
            <a:r>
              <a:rPr lang="nl-NL" baseline="0" dirty="0" smtClean="0">
                <a:latin typeface="Times New Roman" pitchFamily="18" charset="0"/>
              </a:rPr>
              <a:t> </a:t>
            </a:r>
            <a:r>
              <a:rPr lang="nl-NL" baseline="0" dirty="0" err="1" smtClean="0">
                <a:latin typeface="Times New Roman" pitchFamily="18" charset="0"/>
              </a:rPr>
              <a:t>than</a:t>
            </a:r>
            <a:r>
              <a:rPr lang="nl-NL" baseline="0" dirty="0" smtClean="0">
                <a:latin typeface="Times New Roman" pitchFamily="18" charset="0"/>
              </a:rPr>
              <a:t> 15 </a:t>
            </a:r>
            <a:r>
              <a:rPr lang="nl-NL" baseline="0" dirty="0" err="1" smtClean="0">
                <a:latin typeface="Times New Roman" pitchFamily="18" charset="0"/>
              </a:rPr>
              <a:t>years</a:t>
            </a:r>
            <a:r>
              <a:rPr lang="nl-NL" baseline="0" dirty="0" smtClean="0">
                <a:latin typeface="Times New Roman" pitchFamily="18" charset="0"/>
              </a:rPr>
              <a:t>, </a:t>
            </a:r>
            <a:r>
              <a:rPr lang="nl-NL" baseline="0" dirty="0" err="1" smtClean="0">
                <a:latin typeface="Times New Roman" pitchFamily="18" charset="0"/>
              </a:rPr>
              <a:t>while</a:t>
            </a:r>
            <a:r>
              <a:rPr lang="nl-NL" baseline="0" dirty="0" smtClean="0">
                <a:latin typeface="Times New Roman" pitchFamily="18" charset="0"/>
              </a:rPr>
              <a:t> a </a:t>
            </a:r>
            <a:r>
              <a:rPr lang="nl-NL" baseline="0" dirty="0" err="1" smtClean="0">
                <a:latin typeface="Times New Roman" pitchFamily="18" charset="0"/>
              </a:rPr>
              <a:t>quater</a:t>
            </a:r>
            <a:r>
              <a:rPr lang="nl-NL" baseline="0" dirty="0" smtClean="0">
                <a:latin typeface="Times New Roman" pitchFamily="18" charset="0"/>
              </a:rPr>
              <a:t> is </a:t>
            </a:r>
            <a:r>
              <a:rPr lang="nl-NL" baseline="0" dirty="0" err="1" smtClean="0">
                <a:latin typeface="Times New Roman" pitchFamily="18" charset="0"/>
              </a:rPr>
              <a:t>older</a:t>
            </a:r>
            <a:r>
              <a:rPr lang="nl-NL" baseline="0" dirty="0" smtClean="0">
                <a:latin typeface="Times New Roman" pitchFamily="18" charset="0"/>
              </a:rPr>
              <a:t> </a:t>
            </a:r>
            <a:r>
              <a:rPr lang="nl-NL" baseline="0" dirty="0" err="1" smtClean="0">
                <a:latin typeface="Times New Roman" pitchFamily="18" charset="0"/>
              </a:rPr>
              <a:t>than</a:t>
            </a:r>
            <a:r>
              <a:rPr lang="nl-NL" baseline="0" dirty="0" smtClean="0">
                <a:latin typeface="Times New Roman" pitchFamily="18" charset="0"/>
              </a:rPr>
              <a:t> 46 </a:t>
            </a:r>
            <a:r>
              <a:rPr lang="nl-NL" baseline="0" dirty="0" err="1" smtClean="0">
                <a:latin typeface="Times New Roman" pitchFamily="18" charset="0"/>
              </a:rPr>
              <a:t>years</a:t>
            </a:r>
            <a:r>
              <a:rPr lang="nl-NL" baseline="0" dirty="0" smtClean="0">
                <a:latin typeface="Times New Roman" pitchFamily="18" charset="0"/>
              </a:rPr>
              <a:t> (</a:t>
            </a:r>
            <a:r>
              <a:rPr lang="nl-NL" baseline="0" dirty="0" err="1" smtClean="0">
                <a:latin typeface="Times New Roman" pitchFamily="18" charset="0"/>
              </a:rPr>
              <a:t>oldest</a:t>
            </a:r>
            <a:r>
              <a:rPr lang="nl-NL" baseline="0" dirty="0" smtClean="0">
                <a:latin typeface="Times New Roman" pitchFamily="18" charset="0"/>
              </a:rPr>
              <a:t> </a:t>
            </a:r>
            <a:r>
              <a:rPr lang="nl-NL" baseline="0" dirty="0" err="1" smtClean="0">
                <a:latin typeface="Times New Roman" pitchFamily="18" charset="0"/>
              </a:rPr>
              <a:t>areal</a:t>
            </a:r>
            <a:r>
              <a:rPr lang="nl-NL" baseline="0" dirty="0" smtClean="0">
                <a:latin typeface="Times New Roman" pitchFamily="18" charset="0"/>
              </a:rPr>
              <a:t> </a:t>
            </a:r>
            <a:r>
              <a:rPr lang="nl-NL" baseline="0" dirty="0" err="1" smtClean="0">
                <a:latin typeface="Times New Roman" pitchFamily="18" charset="0"/>
              </a:rPr>
              <a:t>photos</a:t>
            </a:r>
            <a:r>
              <a:rPr lang="nl-NL" baseline="0" dirty="0" smtClean="0">
                <a:latin typeface="Times New Roman" pitchFamily="18" charset="0"/>
              </a:rPr>
              <a:t> </a:t>
            </a:r>
            <a:r>
              <a:rPr lang="nl-NL" baseline="0" dirty="0" err="1" smtClean="0">
                <a:latin typeface="Times New Roman" pitchFamily="18" charset="0"/>
              </a:rPr>
              <a:t>were</a:t>
            </a:r>
            <a:r>
              <a:rPr lang="nl-NL" baseline="0" dirty="0" smtClean="0">
                <a:latin typeface="Times New Roman" pitchFamily="18" charset="0"/>
              </a:rPr>
              <a:t> 46 </a:t>
            </a:r>
            <a:r>
              <a:rPr lang="nl-NL" baseline="0" dirty="0" err="1" smtClean="0">
                <a:latin typeface="Times New Roman" pitchFamily="18" charset="0"/>
              </a:rPr>
              <a:t>years</a:t>
            </a:r>
            <a:r>
              <a:rPr lang="nl-NL" baseline="0" dirty="0" smtClean="0">
                <a:latin typeface="Times New Roman" pitchFamily="18" charset="0"/>
              </a:rPr>
              <a:t> </a:t>
            </a:r>
            <a:r>
              <a:rPr lang="nl-NL" baseline="0" dirty="0" err="1" smtClean="0">
                <a:latin typeface="Times New Roman" pitchFamily="18" charset="0"/>
              </a:rPr>
              <a:t>old</a:t>
            </a:r>
            <a:r>
              <a:rPr lang="nl-NL" baseline="0" dirty="0" smtClean="0">
                <a:latin typeface="Times New Roman" pitchFamily="18" charset="0"/>
              </a:rPr>
              <a:t>).</a:t>
            </a:r>
            <a:endParaRPr lang="nl-NL" dirty="0" smtClean="0">
              <a:latin typeface="Times New Roman" pitchFamily="18" charset="0"/>
            </a:endParaRPr>
          </a:p>
        </p:txBody>
      </p:sp>
      <p:sp>
        <p:nvSpPr>
          <p:cNvPr id="35843" name="Tijdelijke aanduiding voor dia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defTabSz="900113" eaLnBrk="0" hangingPunct="0">
              <a:defRPr sz="2400">
                <a:solidFill>
                  <a:schemeClr val="bg2"/>
                </a:solidFill>
                <a:latin typeface="Verdana" pitchFamily="34" charset="0"/>
              </a:defRPr>
            </a:lvl1pPr>
            <a:lvl2pPr marL="742950" indent="-285750" algn="ctr" defTabSz="900113" eaLnBrk="0" hangingPunct="0">
              <a:defRPr sz="2400">
                <a:solidFill>
                  <a:schemeClr val="bg2"/>
                </a:solidFill>
                <a:latin typeface="Verdana" pitchFamily="34" charset="0"/>
              </a:defRPr>
            </a:lvl2pPr>
            <a:lvl3pPr marL="1143000" indent="-228600" algn="ctr" defTabSz="900113" eaLnBrk="0" hangingPunct="0">
              <a:defRPr sz="2400">
                <a:solidFill>
                  <a:schemeClr val="bg2"/>
                </a:solidFill>
                <a:latin typeface="Verdana" pitchFamily="34" charset="0"/>
              </a:defRPr>
            </a:lvl3pPr>
            <a:lvl4pPr marL="1600200" indent="-228600" algn="ctr" defTabSz="900113" eaLnBrk="0" hangingPunct="0">
              <a:defRPr sz="2400">
                <a:solidFill>
                  <a:schemeClr val="bg2"/>
                </a:solidFill>
                <a:latin typeface="Verdana" pitchFamily="34" charset="0"/>
              </a:defRPr>
            </a:lvl4pPr>
            <a:lvl5pPr marL="2057400" indent="-228600" algn="ctr" defTabSz="900113" eaLnBrk="0" hangingPunct="0">
              <a:defRPr sz="2400">
                <a:solidFill>
                  <a:schemeClr val="bg2"/>
                </a:solidFill>
                <a:latin typeface="Verdana" pitchFamily="34" charset="0"/>
              </a:defRPr>
            </a:lvl5pPr>
            <a:lvl6pPr marL="2514600" indent="-228600" algn="ctr" defTabSz="900113" eaLnBrk="0" fontAlgn="base" hangingPunct="0">
              <a:spcBef>
                <a:spcPct val="0"/>
              </a:spcBef>
              <a:spcAft>
                <a:spcPct val="0"/>
              </a:spcAft>
              <a:defRPr sz="2400">
                <a:solidFill>
                  <a:schemeClr val="bg2"/>
                </a:solidFill>
                <a:latin typeface="Verdana" pitchFamily="34" charset="0"/>
              </a:defRPr>
            </a:lvl6pPr>
            <a:lvl7pPr marL="2971800" indent="-228600" algn="ctr" defTabSz="900113" eaLnBrk="0" fontAlgn="base" hangingPunct="0">
              <a:spcBef>
                <a:spcPct val="0"/>
              </a:spcBef>
              <a:spcAft>
                <a:spcPct val="0"/>
              </a:spcAft>
              <a:defRPr sz="2400">
                <a:solidFill>
                  <a:schemeClr val="bg2"/>
                </a:solidFill>
                <a:latin typeface="Verdana" pitchFamily="34" charset="0"/>
              </a:defRPr>
            </a:lvl7pPr>
            <a:lvl8pPr marL="3429000" indent="-228600" algn="ctr" defTabSz="900113" eaLnBrk="0" fontAlgn="base" hangingPunct="0">
              <a:spcBef>
                <a:spcPct val="0"/>
              </a:spcBef>
              <a:spcAft>
                <a:spcPct val="0"/>
              </a:spcAft>
              <a:defRPr sz="2400">
                <a:solidFill>
                  <a:schemeClr val="bg2"/>
                </a:solidFill>
                <a:latin typeface="Verdana" pitchFamily="34" charset="0"/>
              </a:defRPr>
            </a:lvl8pPr>
            <a:lvl9pPr marL="3886200" indent="-228600" algn="ctr" defTabSz="900113" eaLnBrk="0" fontAlgn="base" hangingPunct="0">
              <a:spcBef>
                <a:spcPct val="0"/>
              </a:spcBef>
              <a:spcAft>
                <a:spcPct val="0"/>
              </a:spcAft>
              <a:defRPr sz="2400">
                <a:solidFill>
                  <a:schemeClr val="bg2"/>
                </a:solidFill>
                <a:latin typeface="Verdana" pitchFamily="34" charset="0"/>
              </a:defRPr>
            </a:lvl9pPr>
          </a:lstStyle>
          <a:p>
            <a:pPr algn="r"/>
            <a:fld id="{1966AB8B-065C-4C2D-A2B6-EB38049C8686}" type="slidenum">
              <a:rPr lang="en-US" sz="1200">
                <a:solidFill>
                  <a:schemeClr val="tx1"/>
                </a:solidFill>
                <a:latin typeface="Times New Roman" pitchFamily="18" charset="0"/>
              </a:rPr>
              <a:pPr algn="r"/>
              <a:t>11</a:t>
            </a:fld>
            <a:endParaRPr lang="en-US" sz="1200">
              <a:solidFill>
                <a:schemeClr val="tx1"/>
              </a:solidFill>
              <a:latin typeface="Times New Roman" pitchFamily="18" charset="0"/>
            </a:endParaRPr>
          </a:p>
        </p:txBody>
      </p:sp>
    </p:spTree>
    <p:extLst>
      <p:ext uri="{BB962C8B-B14F-4D97-AF65-F5344CB8AC3E}">
        <p14:creationId xmlns:p14="http://schemas.microsoft.com/office/powerpoint/2010/main" xmlns="" val="1193403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Angela Gurnell: “Within-reach features are assessed to evaluate past and present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condition of the reach (river-riparian-floodplain), and the degree to which condition is and has been affected by human actions within the reach.”</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12</a:t>
            </a:fld>
            <a:endParaRPr lang="en-US"/>
          </a:p>
        </p:txBody>
      </p:sp>
    </p:spTree>
    <p:extLst>
      <p:ext uri="{BB962C8B-B14F-4D97-AF65-F5344CB8AC3E}">
        <p14:creationId xmlns:p14="http://schemas.microsoft.com/office/powerpoint/2010/main" xmlns="" val="99636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an example how dynamic a catchment</a:t>
            </a:r>
            <a:r>
              <a:rPr lang="en-GB" baseline="0" dirty="0" smtClean="0"/>
              <a:t> scale can be, the projected </a:t>
            </a:r>
            <a:r>
              <a:rPr lang="en-GB" baseline="0" dirty="0" err="1" smtClean="0"/>
              <a:t>urbansation</a:t>
            </a:r>
            <a:r>
              <a:rPr lang="en-GB" baseline="0" dirty="0" smtClean="0"/>
              <a:t> of Jakarta under the autonomous development scenario from 2000-2020.</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13</a:t>
            </a:fld>
            <a:endParaRPr lang="en-US"/>
          </a:p>
        </p:txBody>
      </p:sp>
    </p:spTree>
    <p:extLst>
      <p:ext uri="{BB962C8B-B14F-4D97-AF65-F5344CB8AC3E}">
        <p14:creationId xmlns:p14="http://schemas.microsoft.com/office/powerpoint/2010/main" xmlns="" val="155730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HYMO framework</a:t>
            </a:r>
            <a:r>
              <a:rPr lang="en-GB" baseline="0" dirty="0" smtClean="0"/>
              <a:t> is daunting. Many parameters to be measured on many scale levels, and everything is related and linked to each other!!!!</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14</a:t>
            </a:fld>
            <a:endParaRPr lang="en-US"/>
          </a:p>
        </p:txBody>
      </p:sp>
    </p:spTree>
    <p:extLst>
      <p:ext uri="{BB962C8B-B14F-4D97-AF65-F5344CB8AC3E}">
        <p14:creationId xmlns:p14="http://schemas.microsoft.com/office/powerpoint/2010/main" xmlns="" val="405344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Douglas</a:t>
            </a:r>
            <a:r>
              <a:rPr lang="en-GB" baseline="0" dirty="0" smtClean="0"/>
              <a:t> Adams, the writer of the Hitch Hikers Guide to the Galaxy, wrote about the Total Perspective Vortex as the ultimate in torturing people. The machine exposes the individual briefly to everything that has happened, is happening and will happen in the universe, in one flash. This causes most creatures to go absolutely mental. However this is similar to what the REFORM framework proposes, understand everything on multiple scale levels of past, present and future ;-) River restoration is a form </a:t>
            </a:r>
            <a:r>
              <a:rPr lang="en-GB" baseline="0" smtClean="0"/>
              <a:t>of torture.</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15</a:t>
            </a:fld>
            <a:endParaRPr lang="en-US"/>
          </a:p>
        </p:txBody>
      </p:sp>
    </p:spTree>
    <p:extLst>
      <p:ext uri="{BB962C8B-B14F-4D97-AF65-F5344CB8AC3E}">
        <p14:creationId xmlns:p14="http://schemas.microsoft.com/office/powerpoint/2010/main" xmlns="" val="258463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Key Questions</a:t>
            </a:r>
            <a:r>
              <a:rPr lang="en-GB" sz="1200" kern="1200" baseline="0" dirty="0" smtClean="0">
                <a:solidFill>
                  <a:schemeClr val="tx1"/>
                </a:solidFill>
                <a:effectLst/>
                <a:latin typeface="Calibri" pitchFamily="34" charset="0"/>
                <a:ea typeface="ＭＳ Ｐゴシック" pitchFamily="34" charset="-128"/>
                <a:cs typeface="ＭＳ Ｐゴシック"/>
              </a:rPr>
              <a:t> for the river managers, showing the kind of information that can be gathered from the REFORM HYMO FRAMEWORK.</a:t>
            </a:r>
            <a:endParaRPr lang="en-GB" sz="1200" kern="1200" dirty="0" smtClean="0">
              <a:solidFill>
                <a:schemeClr val="tx1"/>
              </a:solidFill>
              <a:effectLst/>
              <a:latin typeface="Calibri" pitchFamily="34" charset="0"/>
              <a:ea typeface="ＭＳ Ｐゴシック" pitchFamily="34" charset="-128"/>
              <a:cs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Calibri" pitchFamily="34" charset="0"/>
              <a:ea typeface="ＭＳ Ｐゴシック" pitchFamily="34" charset="-128"/>
              <a:cs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The REFORM framework, briefly overviewed in the previous slides, allows river managers to answer a series of important questions when considering the most sustainable approaches that could be adopted in relation to river management and rehabilitation design in their catchment.</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16</a:t>
            </a:fld>
            <a:endParaRPr lang="en-US"/>
          </a:p>
        </p:txBody>
      </p:sp>
    </p:spTree>
    <p:extLst>
      <p:ext uri="{BB962C8B-B14F-4D97-AF65-F5344CB8AC3E}">
        <p14:creationId xmlns:p14="http://schemas.microsoft.com/office/powerpoint/2010/main" xmlns="" val="3887085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1143000" y="685800"/>
            <a:ext cx="4572000" cy="3429000"/>
          </a:xfrm>
          <a:ln/>
        </p:spPr>
      </p:sp>
      <p:sp>
        <p:nvSpPr>
          <p:cNvPr id="161795" name="Rectangle 3"/>
          <p:cNvSpPr>
            <a:spLocks noGrp="1" noChangeArrowheads="1"/>
          </p:cNvSpPr>
          <p:nvPr>
            <p:ph type="body" idx="1"/>
          </p:nvPr>
        </p:nvSpPr>
        <p:spPr>
          <a:xfrm>
            <a:off x="686129" y="4343475"/>
            <a:ext cx="5485745" cy="41149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pitchFamily="18" charset="0"/>
              </a:rPr>
              <a:t>An example</a:t>
            </a:r>
            <a:r>
              <a:rPr lang="en-US" baseline="0" dirty="0" smtClean="0">
                <a:latin typeface="Times New Roman" pitchFamily="18" charset="0"/>
              </a:rPr>
              <a:t> of past changes and present/future opportunities is the channelized section of the </a:t>
            </a:r>
            <a:r>
              <a:rPr lang="en-US" baseline="0" dirty="0" err="1" smtClean="0">
                <a:latin typeface="Times New Roman" pitchFamily="18" charset="0"/>
              </a:rPr>
              <a:t>rhine</a:t>
            </a:r>
            <a:r>
              <a:rPr lang="en-US" baseline="0" dirty="0" smtClean="0">
                <a:latin typeface="Times New Roman" pitchFamily="18" charset="0"/>
              </a:rPr>
              <a:t> river, now called the Rest Rhine. The image on the right shows the </a:t>
            </a:r>
            <a:r>
              <a:rPr lang="en-US" baseline="0" dirty="0" err="1" smtClean="0">
                <a:latin typeface="Times New Roman" pitchFamily="18" charset="0"/>
              </a:rPr>
              <a:t>planform</a:t>
            </a:r>
            <a:r>
              <a:rPr lang="en-US" baseline="0" dirty="0" smtClean="0">
                <a:latin typeface="Times New Roman" pitchFamily="18" charset="0"/>
              </a:rPr>
              <a:t> in 1800’s and the present day course of the river (red line). </a:t>
            </a:r>
            <a:endParaRPr lang="en-US" dirty="0" smtClean="0">
              <a:latin typeface="Times New Roman" pitchFamily="18" charset="0"/>
            </a:endParaRPr>
          </a:p>
        </p:txBody>
      </p:sp>
    </p:spTree>
    <p:extLst>
      <p:ext uri="{BB962C8B-B14F-4D97-AF65-F5344CB8AC3E}">
        <p14:creationId xmlns:p14="http://schemas.microsoft.com/office/powerpoint/2010/main" xmlns="" val="982636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1143000" y="685800"/>
            <a:ext cx="4572000" cy="3429000"/>
          </a:xfrm>
          <a:ln/>
        </p:spPr>
      </p:sp>
      <p:sp>
        <p:nvSpPr>
          <p:cNvPr id="163843" name="Rectangle 3"/>
          <p:cNvSpPr>
            <a:spLocks noGrp="1" noChangeArrowheads="1"/>
          </p:cNvSpPr>
          <p:nvPr>
            <p:ph type="body" idx="1"/>
          </p:nvPr>
        </p:nvSpPr>
        <p:spPr>
          <a:xfrm>
            <a:off x="686129" y="4343475"/>
            <a:ext cx="5485745" cy="41149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pitchFamily="18" charset="0"/>
              </a:rPr>
              <a:t>The cross</a:t>
            </a:r>
            <a:r>
              <a:rPr lang="en-US" baseline="0" dirty="0" smtClean="0">
                <a:latin typeface="Times New Roman" pitchFamily="18" charset="0"/>
              </a:rPr>
              <a:t> sections show the changes in plan form over time. A anastomosing river bed is transformed in a main channel with abandoned side channels (1872). Eventually the abandoned side channels became a forest with an incised river bed. Additionally a side canal has been dug, and the former river bed only receives about 50 m3/s and floods above 1400 m3/s.</a:t>
            </a:r>
            <a:endParaRPr lang="en-US" dirty="0" smtClean="0">
              <a:latin typeface="Times New Roman" pitchFamily="18" charset="0"/>
            </a:endParaRPr>
          </a:p>
          <a:p>
            <a:endParaRPr lang="en-US" dirty="0" smtClean="0">
              <a:latin typeface="Times New Roman" pitchFamily="18"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l-NL" dirty="0" smtClean="0">
                <a:effectLst/>
              </a:rPr>
              <a:t>Peters, B., Dittrich, A., </a:t>
            </a:r>
            <a:r>
              <a:rPr lang="nl-NL" dirty="0" err="1" smtClean="0">
                <a:effectLst/>
              </a:rPr>
              <a:t>Stoesser</a:t>
            </a:r>
            <a:r>
              <a:rPr lang="nl-NL" dirty="0" smtClean="0">
                <a:effectLst/>
              </a:rPr>
              <a:t>, T., Smits, A. J. M., &amp; Geerling, G. W. (2001). </a:t>
            </a:r>
            <a:r>
              <a:rPr lang="nl-NL" i="1" dirty="0" smtClean="0">
                <a:effectLst/>
              </a:rPr>
              <a:t>The </a:t>
            </a:r>
            <a:r>
              <a:rPr lang="nl-NL" i="1" dirty="0" err="1" smtClean="0">
                <a:effectLst/>
              </a:rPr>
              <a:t>Restrhine</a:t>
            </a:r>
            <a:r>
              <a:rPr lang="nl-NL" i="1" dirty="0" smtClean="0">
                <a:effectLst/>
              </a:rPr>
              <a:t>: new </a:t>
            </a:r>
            <a:r>
              <a:rPr lang="nl-NL" i="1" dirty="0" err="1" smtClean="0">
                <a:effectLst/>
              </a:rPr>
              <a:t>opportunities</a:t>
            </a:r>
            <a:r>
              <a:rPr lang="nl-NL" i="1" dirty="0" smtClean="0">
                <a:effectLst/>
              </a:rPr>
              <a:t> for </a:t>
            </a:r>
            <a:r>
              <a:rPr lang="nl-NL" i="1" dirty="0" err="1" smtClean="0">
                <a:effectLst/>
              </a:rPr>
              <a:t>nature</a:t>
            </a:r>
            <a:r>
              <a:rPr lang="nl-NL" i="1" dirty="0" smtClean="0">
                <a:effectLst/>
              </a:rPr>
              <a:t> </a:t>
            </a:r>
            <a:r>
              <a:rPr lang="nl-NL" i="1" dirty="0" err="1" smtClean="0">
                <a:effectLst/>
              </a:rPr>
              <a:t>rehabilitation</a:t>
            </a:r>
            <a:r>
              <a:rPr lang="nl-NL" i="1" dirty="0" smtClean="0">
                <a:effectLst/>
              </a:rPr>
              <a:t> </a:t>
            </a:r>
            <a:r>
              <a:rPr lang="nl-NL" i="1" dirty="0" err="1" smtClean="0">
                <a:effectLst/>
              </a:rPr>
              <a:t>and</a:t>
            </a:r>
            <a:r>
              <a:rPr lang="nl-NL" i="1" dirty="0" smtClean="0">
                <a:effectLst/>
              </a:rPr>
              <a:t> </a:t>
            </a:r>
            <a:r>
              <a:rPr lang="nl-NL" i="1" dirty="0" err="1" smtClean="0">
                <a:effectLst/>
              </a:rPr>
              <a:t>flood</a:t>
            </a:r>
            <a:r>
              <a:rPr lang="nl-NL" i="1" dirty="0" smtClean="0">
                <a:effectLst/>
              </a:rPr>
              <a:t> prevention</a:t>
            </a:r>
            <a:r>
              <a:rPr lang="nl-NL" dirty="0" smtClean="0">
                <a:effectLst/>
              </a:rPr>
              <a:t> (p. 95). Nijmegen, Karlsruhe.</a:t>
            </a:r>
          </a:p>
          <a:p>
            <a:endParaRPr lang="en-US" dirty="0" smtClean="0">
              <a:latin typeface="Times New Roman" pitchFamily="18" charset="0"/>
            </a:endParaRPr>
          </a:p>
        </p:txBody>
      </p:sp>
    </p:spTree>
    <p:extLst>
      <p:ext uri="{BB962C8B-B14F-4D97-AF65-F5344CB8AC3E}">
        <p14:creationId xmlns:p14="http://schemas.microsoft.com/office/powerpoint/2010/main" xmlns="" val="1023536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xfrm>
            <a:off x="686129" y="4343475"/>
            <a:ext cx="5485745" cy="41149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xmlns="" val="122787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“Catchment</a:t>
            </a:r>
            <a:r>
              <a:rPr lang="en-GB" baseline="0" dirty="0" smtClean="0"/>
              <a:t> Planning Cycle” as shown on the wiki.reformrivers.eu. It shows the 4 key steps in catchment planning in layman words: How does my river work?; What’s wrong?; How can we improve?; Programme of measures (detailed planning and implementation). This is at the same time the structure of this lecture.</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a:t>
            </a:fld>
            <a:endParaRPr lang="en-US"/>
          </a:p>
        </p:txBody>
      </p:sp>
    </p:spTree>
    <p:extLst>
      <p:ext uri="{BB962C8B-B14F-4D97-AF65-F5344CB8AC3E}">
        <p14:creationId xmlns:p14="http://schemas.microsoft.com/office/powerpoint/2010/main" xmlns="" val="251358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xfrm>
            <a:off x="686129" y="4343475"/>
            <a:ext cx="5485745" cy="41149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xmlns="" val="1736576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xfrm>
            <a:off x="401198" y="685578"/>
            <a:ext cx="6055607" cy="3429371"/>
          </a:xfrm>
          <a:ln/>
        </p:spPr>
      </p:sp>
      <p:sp>
        <p:nvSpPr>
          <p:cNvPr id="186371" name="Rectangle 3"/>
          <p:cNvSpPr>
            <a:spLocks noGrp="1" noChangeArrowheads="1"/>
          </p:cNvSpPr>
          <p:nvPr>
            <p:ph type="body" idx="1"/>
          </p:nvPr>
        </p:nvSpPr>
        <p:spPr>
          <a:xfrm>
            <a:off x="686129" y="4343475"/>
            <a:ext cx="5485745" cy="41149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18" charset="0"/>
              </a:rPr>
              <a:t>Proposed is</a:t>
            </a:r>
            <a:r>
              <a:rPr lang="en-US" baseline="0" dirty="0" smtClean="0">
                <a:latin typeface="Times New Roman" pitchFamily="18" charset="0"/>
              </a:rPr>
              <a:t> to use the processes that are still present to shape the landscape. The old groins will be removed, the river bed widened to the landscape becomes connected again. Ultimately a form of multi channel system might reappear. (Model assisted computations “promised” enough stream power that the courser sediment will move). See: </a:t>
            </a:r>
            <a:r>
              <a:rPr lang="nl-NL" dirty="0" smtClean="0">
                <a:effectLst/>
              </a:rPr>
              <a:t>Peters, B., Dittrich, A., </a:t>
            </a:r>
            <a:r>
              <a:rPr lang="nl-NL" dirty="0" err="1" smtClean="0">
                <a:effectLst/>
              </a:rPr>
              <a:t>Stoesser</a:t>
            </a:r>
            <a:r>
              <a:rPr lang="nl-NL" dirty="0" smtClean="0">
                <a:effectLst/>
              </a:rPr>
              <a:t>, T., Smits, A. J. M., &amp; Geerling, G. W. (2001). </a:t>
            </a:r>
            <a:r>
              <a:rPr lang="nl-NL" i="1" dirty="0" smtClean="0">
                <a:effectLst/>
              </a:rPr>
              <a:t>The </a:t>
            </a:r>
            <a:r>
              <a:rPr lang="nl-NL" i="1" dirty="0" err="1" smtClean="0">
                <a:effectLst/>
              </a:rPr>
              <a:t>Restrhine</a:t>
            </a:r>
            <a:r>
              <a:rPr lang="nl-NL" i="1" dirty="0" smtClean="0">
                <a:effectLst/>
              </a:rPr>
              <a:t>: new </a:t>
            </a:r>
            <a:r>
              <a:rPr lang="nl-NL" i="1" dirty="0" err="1" smtClean="0">
                <a:effectLst/>
              </a:rPr>
              <a:t>opportunities</a:t>
            </a:r>
            <a:r>
              <a:rPr lang="nl-NL" i="1" dirty="0" smtClean="0">
                <a:effectLst/>
              </a:rPr>
              <a:t> for </a:t>
            </a:r>
            <a:r>
              <a:rPr lang="nl-NL" i="1" dirty="0" err="1" smtClean="0">
                <a:effectLst/>
              </a:rPr>
              <a:t>nature</a:t>
            </a:r>
            <a:r>
              <a:rPr lang="nl-NL" i="1" dirty="0" smtClean="0">
                <a:effectLst/>
              </a:rPr>
              <a:t> </a:t>
            </a:r>
            <a:r>
              <a:rPr lang="nl-NL" i="1" dirty="0" err="1" smtClean="0">
                <a:effectLst/>
              </a:rPr>
              <a:t>rehabilitation</a:t>
            </a:r>
            <a:r>
              <a:rPr lang="nl-NL" i="1" dirty="0" smtClean="0">
                <a:effectLst/>
              </a:rPr>
              <a:t> </a:t>
            </a:r>
            <a:r>
              <a:rPr lang="nl-NL" i="1" dirty="0" err="1" smtClean="0">
                <a:effectLst/>
              </a:rPr>
              <a:t>and</a:t>
            </a:r>
            <a:r>
              <a:rPr lang="nl-NL" i="1" dirty="0" smtClean="0">
                <a:effectLst/>
              </a:rPr>
              <a:t> </a:t>
            </a:r>
            <a:r>
              <a:rPr lang="nl-NL" i="1" dirty="0" err="1" smtClean="0">
                <a:effectLst/>
              </a:rPr>
              <a:t>flood</a:t>
            </a:r>
            <a:r>
              <a:rPr lang="nl-NL" i="1" dirty="0" smtClean="0">
                <a:effectLst/>
              </a:rPr>
              <a:t> prevention</a:t>
            </a:r>
            <a:r>
              <a:rPr lang="nl-NL" dirty="0" smtClean="0">
                <a:effectLst/>
              </a:rPr>
              <a:t> (p. 95). Nijmegen, Karlsruhe.</a:t>
            </a:r>
          </a:p>
          <a:p>
            <a:endParaRPr lang="en-US" dirty="0" smtClean="0">
              <a:latin typeface="Times New Roman" pitchFamily="18" charset="0"/>
            </a:endParaRPr>
          </a:p>
        </p:txBody>
      </p:sp>
    </p:spTree>
    <p:extLst>
      <p:ext uri="{BB962C8B-B14F-4D97-AF65-F5344CB8AC3E}">
        <p14:creationId xmlns:p14="http://schemas.microsoft.com/office/powerpoint/2010/main" xmlns="" val="18759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1143000" y="685800"/>
            <a:ext cx="4572000" cy="3429000"/>
          </a:xfrm>
          <a:ln/>
        </p:spPr>
      </p:sp>
      <p:sp>
        <p:nvSpPr>
          <p:cNvPr id="188419" name="Rectangle 3"/>
          <p:cNvSpPr>
            <a:spLocks noGrp="1" noChangeArrowheads="1"/>
          </p:cNvSpPr>
          <p:nvPr>
            <p:ph type="body" idx="1"/>
          </p:nvPr>
        </p:nvSpPr>
        <p:spPr>
          <a:xfrm>
            <a:off x="686129" y="4343475"/>
            <a:ext cx="5485745" cy="41149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Times New Roman" pitchFamily="18" charset="0"/>
              </a:rPr>
              <a:t>Artist impressions</a:t>
            </a:r>
            <a:r>
              <a:rPr lang="en-US" baseline="0" dirty="0" smtClean="0">
                <a:latin typeface="Times New Roman" pitchFamily="18" charset="0"/>
              </a:rPr>
              <a:t> of the e</a:t>
            </a:r>
            <a:r>
              <a:rPr lang="en-US" dirty="0" smtClean="0">
                <a:latin typeface="Times New Roman" pitchFamily="18" charset="0"/>
              </a:rPr>
              <a:t>nd result of the rehabilitation. A multi</a:t>
            </a:r>
            <a:r>
              <a:rPr lang="en-US" baseline="0" dirty="0" smtClean="0">
                <a:latin typeface="Times New Roman" pitchFamily="18" charset="0"/>
              </a:rPr>
              <a:t> channel set, that has the power to rejuvenate its own vegetation (willows).</a:t>
            </a:r>
          </a:p>
          <a:p>
            <a:endParaRPr lang="en-US" baseline="0" dirty="0" smtClean="0">
              <a:latin typeface="Times New Roman" pitchFamily="18" charset="0"/>
            </a:endParaRPr>
          </a:p>
          <a:p>
            <a:r>
              <a:rPr lang="en-US" baseline="0" dirty="0" smtClean="0">
                <a:latin typeface="Times New Roman" pitchFamily="18" charset="0"/>
              </a:rPr>
              <a:t>More examples of REFORM reference case studies can be found on: http://wiki.reformrivers.eu/index.php/Category:Case_studies</a:t>
            </a:r>
            <a:endParaRPr lang="en-US" dirty="0" smtClean="0">
              <a:latin typeface="Times New Roman" pitchFamily="18" charset="0"/>
            </a:endParaRPr>
          </a:p>
        </p:txBody>
      </p:sp>
    </p:spTree>
    <p:extLst>
      <p:ext uri="{BB962C8B-B14F-4D97-AF65-F5344CB8AC3E}">
        <p14:creationId xmlns:p14="http://schemas.microsoft.com/office/powerpoint/2010/main" xmlns="" val="388196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step “What’s Wrong?” comprises</a:t>
            </a:r>
            <a:r>
              <a:rPr lang="en-GB" baseline="0" dirty="0" smtClean="0"/>
              <a:t> the assessment of found river conditions to what extent the river has been altered. </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23</a:t>
            </a:fld>
            <a:endParaRPr lang="en-US"/>
          </a:p>
        </p:txBody>
      </p:sp>
    </p:spTree>
    <p:extLst>
      <p:ext uri="{BB962C8B-B14F-4D97-AF65-F5344CB8AC3E}">
        <p14:creationId xmlns:p14="http://schemas.microsoft.com/office/powerpoint/2010/main" xmlns="" val="2686078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DPSIR app roach is one of the tools that can be used to systematically describe the Driver, Pressures, State, Impact and Response of the river reach. Especially the pressures – state to impact relation is the main part of this “What is wrong?” section of the catchment planning approach. Pressures – state describe the river without valuing the system. The choice of impact is subjective, depends on what humans see as an impact, and is for example determined by the water framework directive or lists of threatened species.</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24</a:t>
            </a:fld>
            <a:endParaRPr lang="en-US"/>
          </a:p>
        </p:txBody>
      </p:sp>
    </p:spTree>
    <p:extLst>
      <p:ext uri="{BB962C8B-B14F-4D97-AF65-F5344CB8AC3E}">
        <p14:creationId xmlns:p14="http://schemas.microsoft.com/office/powerpoint/2010/main" xmlns="" val="1042713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REFORM deliverable</a:t>
            </a:r>
            <a:r>
              <a:rPr lang="en-GB" baseline="0" dirty="0" smtClean="0"/>
              <a:t> 1.2 gives an overview of the possible links between pressures, </a:t>
            </a:r>
            <a:r>
              <a:rPr lang="en-GB" baseline="0" dirty="0" err="1" smtClean="0"/>
              <a:t>hymo</a:t>
            </a:r>
            <a:r>
              <a:rPr lang="en-GB" baseline="0" dirty="0" smtClean="0"/>
              <a:t>-processes and </a:t>
            </a:r>
            <a:r>
              <a:rPr lang="en-GB" baseline="0" dirty="0" err="1" smtClean="0"/>
              <a:t>hymo</a:t>
            </a:r>
            <a:r>
              <a:rPr lang="en-GB" baseline="0" dirty="0" smtClean="0"/>
              <a:t> variables. Here an example of hydrological regime modification. See: http://www.reformrivers.eu/deliverables/d1-2</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25</a:t>
            </a:fld>
            <a:endParaRPr lang="en-US"/>
          </a:p>
        </p:txBody>
      </p:sp>
    </p:spTree>
    <p:extLst>
      <p:ext uri="{BB962C8B-B14F-4D97-AF65-F5344CB8AC3E}">
        <p14:creationId xmlns:p14="http://schemas.microsoft.com/office/powerpoint/2010/main" xmlns="" val="753227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list of pressures in the wiki is a result of an international working group in a previous EU project (Forecaster). The pressures for every case study in the REFORM wiki have been checked, so, by looking at one case study it is easy to find other cases with the same pressure.</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26</a:t>
            </a:fld>
            <a:endParaRPr lang="en-US"/>
          </a:p>
        </p:txBody>
      </p:sp>
    </p:spTree>
    <p:extLst>
      <p:ext uri="{BB962C8B-B14F-4D97-AF65-F5344CB8AC3E}">
        <p14:creationId xmlns:p14="http://schemas.microsoft.com/office/powerpoint/2010/main" xmlns="" val="4178396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Monitoring</a:t>
            </a:r>
            <a:r>
              <a:rPr lang="en-GB" baseline="0" dirty="0" smtClean="0"/>
              <a:t> is a big issue for river managers as it costs money after the measure is carried out. Or, in case of system monitoring, the benefits are very indirect. Often its importance is overlooked or its implementation lacks consistency and seems ad hoc for separate project. In dealing with river authorities, you cannot stress enough the importance for monitoring.</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27</a:t>
            </a:fld>
            <a:endParaRPr lang="en-US"/>
          </a:p>
        </p:txBody>
      </p:sp>
    </p:spTree>
    <p:extLst>
      <p:ext uri="{BB962C8B-B14F-4D97-AF65-F5344CB8AC3E}">
        <p14:creationId xmlns:p14="http://schemas.microsoft.com/office/powerpoint/2010/main" xmlns="" val="50049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Ecological indicators that can express HYMO pressures</a:t>
            </a:r>
            <a:r>
              <a:rPr lang="en-GB" baseline="0" dirty="0" smtClean="0"/>
              <a:t> and measures in an clear ecological response are also subject of study in REFORM. The scheme above shows the objective of the </a:t>
            </a:r>
            <a:r>
              <a:rPr lang="en-GB" baseline="0" dirty="0" err="1" smtClean="0"/>
              <a:t>workpackage</a:t>
            </a:r>
            <a:r>
              <a:rPr lang="en-GB" baseline="0" dirty="0" smtClean="0"/>
              <a:t> 3. First possible links between ecology and </a:t>
            </a:r>
            <a:r>
              <a:rPr lang="en-GB" baseline="0" dirty="0" err="1" smtClean="0"/>
              <a:t>hymo</a:t>
            </a:r>
            <a:r>
              <a:rPr lang="en-GB" baseline="0" dirty="0" smtClean="0"/>
              <a:t> are researched. The realised links are expressed in indicators, leading to a set of recommendations of which indicators are applicable in combination with which </a:t>
            </a:r>
            <a:r>
              <a:rPr lang="en-GB" baseline="0" dirty="0" err="1" smtClean="0"/>
              <a:t>hymo</a:t>
            </a:r>
            <a:r>
              <a:rPr lang="en-GB" baseline="0" dirty="0" smtClean="0"/>
              <a:t> degradation indicator.</a:t>
            </a:r>
          </a:p>
          <a:p>
            <a:endParaRPr lang="en-GB" baseline="0" dirty="0" smtClean="0"/>
          </a:p>
          <a:p>
            <a:r>
              <a:rPr lang="en-GB" baseline="0" dirty="0" smtClean="0"/>
              <a:t>See:</a:t>
            </a:r>
          </a:p>
          <a:p>
            <a:r>
              <a:rPr lang="en-GB" baseline="0" dirty="0" smtClean="0"/>
              <a:t>http://www.reformrivers.eu/deliverables/d1-3</a:t>
            </a:r>
          </a:p>
          <a:p>
            <a:r>
              <a:rPr lang="en-GB" dirty="0" smtClean="0"/>
              <a:t>http://www.reformrivers.eu/results/effects-of-hydromorphological-changes</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28</a:t>
            </a:fld>
            <a:endParaRPr lang="en-US"/>
          </a:p>
        </p:txBody>
      </p:sp>
    </p:spTree>
    <p:extLst>
      <p:ext uri="{BB962C8B-B14F-4D97-AF65-F5344CB8AC3E}">
        <p14:creationId xmlns:p14="http://schemas.microsoft.com/office/powerpoint/2010/main" xmlns="" val="51737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nice</a:t>
            </a:r>
            <a:r>
              <a:rPr lang="en-GB" baseline="0" dirty="0" smtClean="0"/>
              <a:t> example of a self-restoring river within a current HYMO context (impounded). A major flood crossed the floodplain here. That process restored a gentle sloping shoreline and deposited bare sediment on the shore. This pioneer site was colonised by Willow (a pioneer species) and the shallow shoreline area was colonised by aquatic vegetation, typical for a non- or poor-flow regime. However, the water framework quality indicator on which this is judged, is geared to flowing rivers, not impounded. So, this site </a:t>
            </a:r>
            <a:r>
              <a:rPr lang="en-GB" baseline="0" smtClean="0"/>
              <a:t>scores low.  </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29</a:t>
            </a:fld>
            <a:endParaRPr lang="en-US"/>
          </a:p>
        </p:txBody>
      </p:sp>
    </p:spTree>
    <p:extLst>
      <p:ext uri="{BB962C8B-B14F-4D97-AF65-F5344CB8AC3E}">
        <p14:creationId xmlns:p14="http://schemas.microsoft.com/office/powerpoint/2010/main" xmlns="" val="377445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step “How does my river work?” has been</a:t>
            </a:r>
            <a:r>
              <a:rPr lang="en-GB" baseline="0" dirty="0" smtClean="0"/>
              <a:t> shown today in presentations of Angela Gurnell and Massimo Rinaldi. A short recap is shown in the following slides.</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a:t>
            </a:fld>
            <a:endParaRPr lang="en-US"/>
          </a:p>
        </p:txBody>
      </p:sp>
    </p:spTree>
    <p:extLst>
      <p:ext uri="{BB962C8B-B14F-4D97-AF65-F5344CB8AC3E}">
        <p14:creationId xmlns:p14="http://schemas.microsoft.com/office/powerpoint/2010/main" xmlns="" val="2930840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a non REFORM result, showing the low WFD score of this rather unique self restored location. The WFD index score is based on species assemblages of flowing large rivers on sandy sediment. As this river is impounded, flow conditions are reduced. Can it still be classified as a river?</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30</a:t>
            </a:fld>
            <a:endParaRPr lang="en-US"/>
          </a:p>
        </p:txBody>
      </p:sp>
    </p:spTree>
    <p:extLst>
      <p:ext uri="{BB962C8B-B14F-4D97-AF65-F5344CB8AC3E}">
        <p14:creationId xmlns:p14="http://schemas.microsoft.com/office/powerpoint/2010/main" xmlns="" val="92721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the HYMO context</a:t>
            </a:r>
            <a:r>
              <a:rPr lang="en-GB" baseline="0" dirty="0" smtClean="0"/>
              <a:t> of the reach is established and we have insight in the pressures that are present, we can start identifying possible goals (measure categories) for rehabilitation of the river reach. We don not go as for as to suggest individual measures yet (such as removing a weir), but identify the goal of the measure first, like flow dynamics improvement.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32</a:t>
            </a:fld>
            <a:endParaRPr lang="en-US"/>
          </a:p>
        </p:txBody>
      </p:sp>
    </p:spTree>
    <p:extLst>
      <p:ext uri="{BB962C8B-B14F-4D97-AF65-F5344CB8AC3E}">
        <p14:creationId xmlns:p14="http://schemas.microsoft.com/office/powerpoint/2010/main" xmlns="" val="463893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help identify</a:t>
            </a:r>
            <a:r>
              <a:rPr lang="en-GB" baseline="0" dirty="0" smtClean="0"/>
              <a:t> possible measures and measure categories, you will find pressure – measure relations in the wiki. Navigate to a certain pressure page, and you will find the linked measures below and vice versa. This example for surface water abstraction shows how the links are made in the database.</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33</a:t>
            </a:fld>
            <a:endParaRPr lang="en-US"/>
          </a:p>
        </p:txBody>
      </p:sp>
    </p:spTree>
    <p:extLst>
      <p:ext uri="{BB962C8B-B14F-4D97-AF65-F5344CB8AC3E}">
        <p14:creationId xmlns:p14="http://schemas.microsoft.com/office/powerpoint/2010/main" xmlns="" val="3297986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big questions of the river manager</a:t>
            </a:r>
            <a:r>
              <a:rPr lang="en-GB" baseline="0" dirty="0" smtClean="0"/>
              <a:t> to us is often, how many measures to I need to take in a reach to be able to restore it? This is very difficult to say. By following the 4 key steps in the REFORM catchment planning, and most importantly by carrying out the River Characterisation Framework, you can at least make the best informed decisions as to plan effective measures and to minimize money wasted on useless </a:t>
            </a:r>
            <a:r>
              <a:rPr lang="en-GB" baseline="0" dirty="0" err="1" smtClean="0"/>
              <a:t>measues</a:t>
            </a:r>
            <a:r>
              <a:rPr lang="en-GB" baseline="0" dirty="0" smtClean="0"/>
              <a:t>. </a:t>
            </a:r>
          </a:p>
          <a:p>
            <a:endParaRPr lang="en-GB" baseline="0" dirty="0" smtClean="0"/>
          </a:p>
          <a:p>
            <a:r>
              <a:rPr lang="en-GB" baseline="0" dirty="0" err="1" smtClean="0"/>
              <a:t>Ongoing</a:t>
            </a:r>
            <a:r>
              <a:rPr lang="en-GB" baseline="0" dirty="0" smtClean="0"/>
              <a:t> monitoring of reach status is needed to see if individual measures and the assemblage of measures have success. If not, re-enter the catchment planning cycle (although you don’t need to do the river characterisation again, only update the assessment with the measures carried out.</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34</a:t>
            </a:fld>
            <a:endParaRPr lang="en-US"/>
          </a:p>
        </p:txBody>
      </p:sp>
    </p:spTree>
    <p:extLst>
      <p:ext uri="{BB962C8B-B14F-4D97-AF65-F5344CB8AC3E}">
        <p14:creationId xmlns:p14="http://schemas.microsoft.com/office/powerpoint/2010/main" xmlns="" val="3251769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Recap of the catchment planning cycle.</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35</a:t>
            </a:fld>
            <a:endParaRPr lang="en-US"/>
          </a:p>
        </p:txBody>
      </p:sp>
    </p:spTree>
    <p:extLst>
      <p:ext uri="{BB962C8B-B14F-4D97-AF65-F5344CB8AC3E}">
        <p14:creationId xmlns:p14="http://schemas.microsoft.com/office/powerpoint/2010/main" xmlns="" val="3613060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Planning programmes</a:t>
            </a:r>
            <a:r>
              <a:rPr lang="en-GB" baseline="0" dirty="0" smtClean="0"/>
              <a:t> of measures. When measure goals are clear for the river reach, you can enter the planning cycle to start detailed planning of the measures in the reach. This involves interaction with local stakeholders to which you present your </a:t>
            </a:r>
            <a:r>
              <a:rPr lang="en-GB" baseline="0" dirty="0" err="1" smtClean="0"/>
              <a:t>assessement</a:t>
            </a:r>
            <a:r>
              <a:rPr lang="en-GB" baseline="0" dirty="0" smtClean="0"/>
              <a:t> of their reach. </a:t>
            </a:r>
            <a:r>
              <a:rPr lang="en-GB" baseline="0" dirty="0" err="1" smtClean="0"/>
              <a:t>Toghether</a:t>
            </a:r>
            <a:r>
              <a:rPr lang="en-GB" baseline="0" dirty="0" smtClean="0"/>
              <a:t> you can identify possible measures, formulate the projects, get (co)financing, implement and don’t forget to budget for monitoring!</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36</a:t>
            </a:fld>
            <a:endParaRPr lang="en-US"/>
          </a:p>
        </p:txBody>
      </p:sp>
    </p:spTree>
    <p:extLst>
      <p:ext uri="{BB962C8B-B14F-4D97-AF65-F5344CB8AC3E}">
        <p14:creationId xmlns:p14="http://schemas.microsoft.com/office/powerpoint/2010/main" xmlns="" val="1618274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 list</a:t>
            </a:r>
            <a:r>
              <a:rPr lang="en-GB" baseline="0" dirty="0" smtClean="0"/>
              <a:t> of tools that have been elaborated in the REFORM project. You will find introductions and references on wiki.reformrivers.eu.</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37</a:t>
            </a:fld>
            <a:endParaRPr lang="en-US"/>
          </a:p>
        </p:txBody>
      </p:sp>
    </p:spTree>
    <p:extLst>
      <p:ext uri="{BB962C8B-B14F-4D97-AF65-F5344CB8AC3E}">
        <p14:creationId xmlns:p14="http://schemas.microsoft.com/office/powerpoint/2010/main" xmlns="" val="3228999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Comic relief: the Chinese diverted the flow of the Yellow River in a brand new river bed to steer coastal</a:t>
            </a:r>
            <a:r>
              <a:rPr lang="en-GB" baseline="0" dirty="0" smtClean="0"/>
              <a:t> </a:t>
            </a:r>
            <a:r>
              <a:rPr lang="en-GB" dirty="0" smtClean="0"/>
              <a:t>sedimentation.</a:t>
            </a:r>
            <a:r>
              <a:rPr lang="en-GB" baseline="0" dirty="0" smtClean="0"/>
              <a:t> There are oil fields in the near coastal zone that will be terrestrial in some time by using Natural Processes somewhat different than in river restoration. However, the nature reservation sites, marshlands, along the old river bed (see dry river bed upper left) were suffering from lack of water and salt intrusion. The question to us was how to mitigate this.</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38</a:t>
            </a:fld>
            <a:endParaRPr lang="en-US"/>
          </a:p>
        </p:txBody>
      </p:sp>
    </p:spTree>
    <p:extLst>
      <p:ext uri="{BB962C8B-B14F-4D97-AF65-F5344CB8AC3E}">
        <p14:creationId xmlns:p14="http://schemas.microsoft.com/office/powerpoint/2010/main" xmlns="" val="252615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The aims are important to understand and fundamental to successful river rehabilitation / restoration,</a:t>
            </a:r>
            <a:r>
              <a:rPr lang="en-GB" sz="1200" kern="1200" baseline="0" dirty="0" smtClean="0">
                <a:solidFill>
                  <a:schemeClr val="tx1"/>
                </a:solidFill>
                <a:effectLst/>
                <a:latin typeface="Calibri" pitchFamily="34" charset="0"/>
                <a:ea typeface="ＭＳ Ｐゴシック" pitchFamily="34" charset="-128"/>
                <a:cs typeface="ＭＳ Ｐゴシック"/>
              </a:rPr>
              <a:t> Angela Gurnell writes:</a:t>
            </a:r>
          </a:p>
          <a:p>
            <a:endParaRPr lang="en-GB" sz="1200" kern="1200" dirty="0" smtClean="0">
              <a:solidFill>
                <a:schemeClr val="tx1"/>
              </a:solidFill>
              <a:effectLst/>
              <a:latin typeface="Calibri" pitchFamily="34" charset="0"/>
              <a:ea typeface="ＭＳ Ｐゴシック" pitchFamily="34" charset="-128"/>
              <a:cs typeface="ＭＳ Ｐゴシック"/>
            </a:endParaRPr>
          </a:p>
          <a:p>
            <a:r>
              <a:rPr lang="en-GB" sz="1200" kern="1200" dirty="0" smtClean="0">
                <a:solidFill>
                  <a:schemeClr val="tx1"/>
                </a:solidFill>
                <a:effectLst/>
                <a:latin typeface="Calibri" pitchFamily="34" charset="0"/>
                <a:ea typeface="ＭＳ Ｐゴシック" pitchFamily="34" charset="-128"/>
                <a:cs typeface="ＭＳ Ｐゴシック"/>
              </a:rPr>
              <a:t>“The REFORM framework aims to help river managers develop understanding of the controls on the </a:t>
            </a:r>
            <a:r>
              <a:rPr lang="en-GB" sz="1200" kern="1200" dirty="0" err="1" smtClean="0">
                <a:solidFill>
                  <a:schemeClr val="tx1"/>
                </a:solidFill>
                <a:effectLst/>
                <a:latin typeface="Calibri" pitchFamily="34" charset="0"/>
                <a:ea typeface="ＭＳ Ｐゴシック" pitchFamily="34" charset="-128"/>
                <a:cs typeface="ＭＳ Ｐゴシック"/>
              </a:rPr>
              <a:t>hydromorphology</a:t>
            </a:r>
            <a:r>
              <a:rPr lang="en-GB" sz="1200" kern="1200" dirty="0" smtClean="0">
                <a:solidFill>
                  <a:schemeClr val="tx1"/>
                </a:solidFill>
                <a:effectLst/>
                <a:latin typeface="Calibri" pitchFamily="34" charset="0"/>
                <a:ea typeface="ＭＳ Ｐゴシック" pitchFamily="34" charset="-128"/>
                <a:cs typeface="ＭＳ Ｐゴシック"/>
              </a:rPr>
              <a:t> (i.e. hydrology and fluvial geomorphology) of rivers across spatial scales from biogeographical region to reach and to track how those controls and their consequences for the river system change through time. </a:t>
            </a:r>
          </a:p>
          <a:p>
            <a:r>
              <a:rPr lang="en-GB" sz="1200" kern="1200" dirty="0" smtClean="0">
                <a:solidFill>
                  <a:schemeClr val="tx1"/>
                </a:solidFill>
                <a:effectLst/>
                <a:latin typeface="Calibri" pitchFamily="34" charset="0"/>
                <a:ea typeface="ＭＳ Ｐゴシック" pitchFamily="34" charset="-128"/>
                <a:cs typeface="ＭＳ Ｐゴシック"/>
              </a:rPr>
              <a:t>This space-time framework allows integrated understanding of how changes in both human interventions and pressures, and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processes affect individual reaches, providing a basis for forecasting the likely impact of future change scenarios. </a:t>
            </a:r>
          </a:p>
          <a:p>
            <a:r>
              <a:rPr lang="en-GB" sz="1200" kern="1200" dirty="0" smtClean="0">
                <a:solidFill>
                  <a:schemeClr val="tx1"/>
                </a:solidFill>
                <a:effectLst/>
                <a:latin typeface="Calibri" pitchFamily="34" charset="0"/>
                <a:ea typeface="ＭＳ Ｐゴシック" pitchFamily="34" charset="-128"/>
                <a:cs typeface="ＭＳ Ｐゴシック"/>
              </a:rPr>
              <a:t>Such understanding provides a firm basis for developing sustainable river management solutions.”</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4</a:t>
            </a:fld>
            <a:endParaRPr lang="en-US"/>
          </a:p>
        </p:txBody>
      </p:sp>
    </p:spTree>
    <p:extLst>
      <p:ext uri="{BB962C8B-B14F-4D97-AF65-F5344CB8AC3E}">
        <p14:creationId xmlns:p14="http://schemas.microsoft.com/office/powerpoint/2010/main" xmlns="" val="50441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ＭＳ Ｐゴシック" pitchFamily="34" charset="-128"/>
                <a:cs typeface="ＭＳ Ｐゴシック"/>
              </a:rPr>
              <a:t>Angela Gurnell:</a:t>
            </a:r>
            <a:r>
              <a:rPr lang="en-GB" sz="1200" kern="1200" baseline="0" dirty="0" smtClean="0">
                <a:solidFill>
                  <a:schemeClr val="tx1"/>
                </a:solidFill>
                <a:effectLst/>
                <a:latin typeface="Calibri" pitchFamily="34" charset="0"/>
                <a:ea typeface="ＭＳ Ｐゴシック" pitchFamily="34" charset="-128"/>
                <a:cs typeface="ＭＳ Ｐゴシック"/>
              </a:rPr>
              <a:t> </a:t>
            </a:r>
          </a:p>
          <a:p>
            <a:r>
              <a:rPr lang="en-GB" sz="1200" kern="1200" baseline="0" dirty="0" smtClean="0">
                <a:solidFill>
                  <a:schemeClr val="tx1"/>
                </a:solidFill>
                <a:effectLst/>
                <a:latin typeface="Calibri" pitchFamily="34" charset="0"/>
                <a:ea typeface="ＭＳ Ｐゴシック" pitchFamily="34" charset="-128"/>
                <a:cs typeface="ＭＳ Ｐゴシック"/>
              </a:rPr>
              <a:t>“</a:t>
            </a:r>
            <a:r>
              <a:rPr lang="en-GB" sz="1200" kern="1200" dirty="0" smtClean="0">
                <a:solidFill>
                  <a:schemeClr val="tx1"/>
                </a:solidFill>
                <a:effectLst/>
                <a:latin typeface="Calibri" pitchFamily="34" charset="0"/>
                <a:ea typeface="ＭＳ Ｐゴシック" pitchFamily="34" charset="-128"/>
                <a:cs typeface="ＭＳ Ｐゴシック"/>
              </a:rPr>
              <a:t>First the spatial units that underpin the analysis are delineated. </a:t>
            </a:r>
          </a:p>
          <a:p>
            <a:r>
              <a:rPr lang="en-GB" sz="1200" kern="1200" dirty="0" smtClean="0">
                <a:solidFill>
                  <a:schemeClr val="tx1"/>
                </a:solidFill>
                <a:effectLst/>
                <a:latin typeface="Calibri" pitchFamily="34" charset="0"/>
                <a:ea typeface="ＭＳ Ｐゴシック" pitchFamily="34" charset="-128"/>
                <a:cs typeface="ＭＳ Ｐゴシック"/>
              </a:rPr>
              <a:t>The biogeographical region in which the catchment is located dictates the broad climate regime and the range of potential vegetation types and species that the catchment may contain. </a:t>
            </a:r>
          </a:p>
          <a:p>
            <a:r>
              <a:rPr lang="en-GB" sz="1200" kern="1200" dirty="0" smtClean="0">
                <a:solidFill>
                  <a:schemeClr val="tx1"/>
                </a:solidFill>
                <a:effectLst/>
                <a:latin typeface="Calibri" pitchFamily="34" charset="0"/>
                <a:ea typeface="ＭＳ Ｐゴシック" pitchFamily="34" charset="-128"/>
                <a:cs typeface="ＭＳ Ｐゴシック"/>
              </a:rPr>
              <a:t>The catchment to reach units are defined using a standard set of criteria. For example, landscape units are areas defined by their broad elevation and relief characteristics, and their assemblage of rock types and land cover types. </a:t>
            </a:r>
          </a:p>
          <a:p>
            <a:r>
              <a:rPr lang="en-GB" sz="1200" kern="1200" dirty="0" smtClean="0">
                <a:solidFill>
                  <a:schemeClr val="tx1"/>
                </a:solidFill>
                <a:effectLst/>
                <a:latin typeface="Calibri" pitchFamily="34" charset="0"/>
                <a:ea typeface="ＭＳ Ｐゴシック" pitchFamily="34" charset="-128"/>
                <a:cs typeface="ＭＳ Ｐゴシック"/>
              </a:rPr>
              <a:t>Pan-European data sets are available to support delineation of the spatial units if suitable national data sets are not available.</a:t>
            </a:r>
          </a:p>
          <a:p>
            <a:r>
              <a:rPr lang="en-GB" sz="1200" kern="1200" dirty="0" smtClean="0">
                <a:solidFill>
                  <a:schemeClr val="tx1"/>
                </a:solidFill>
                <a:effectLst/>
                <a:latin typeface="Calibri" pitchFamily="34" charset="0"/>
                <a:ea typeface="ＭＳ Ｐゴシック" pitchFamily="34" charset="-128"/>
                <a:cs typeface="ＭＳ Ｐゴシック"/>
              </a:rPr>
              <a:t>The units are nested within each other so that, for example, one landscape unit contains one or more complete segments and one segment contains one or more complete reaches.”</a:t>
            </a:r>
          </a:p>
          <a:p>
            <a:endParaRPr lang="en-GB" sz="1200" kern="1200" dirty="0">
              <a:solidFill>
                <a:schemeClr val="tx1"/>
              </a:solidFill>
              <a:effectLst/>
              <a:latin typeface="Calibri" pitchFamily="34" charset="0"/>
              <a:ea typeface="ＭＳ Ｐゴシック" pitchFamily="34" charset="-128"/>
              <a:cs typeface="ＭＳ Ｐゴシック"/>
            </a:endParaRPr>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5</a:t>
            </a:fld>
            <a:endParaRPr lang="en-US"/>
          </a:p>
        </p:txBody>
      </p:sp>
    </p:spTree>
    <p:extLst>
      <p:ext uri="{BB962C8B-B14F-4D97-AF65-F5344CB8AC3E}">
        <p14:creationId xmlns:p14="http://schemas.microsoft.com/office/powerpoint/2010/main" xmlns="" val="174581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a:defRPr/>
            </a:pPr>
            <a:r>
              <a:rPr lang="en-GB" dirty="0" smtClean="0">
                <a:ea typeface="ＭＳ Ｐゴシック" charset="0"/>
              </a:rPr>
              <a:t>Massimo Rinaldi:</a:t>
            </a:r>
          </a:p>
          <a:p>
            <a:pPr>
              <a:defRPr/>
            </a:pPr>
            <a:endParaRPr lang="en-GB" dirty="0" smtClean="0">
              <a:ea typeface="ＭＳ Ｐゴシック" charset="0"/>
            </a:endParaRPr>
          </a:p>
          <a:p>
            <a:pPr>
              <a:defRPr/>
            </a:pPr>
            <a:r>
              <a:rPr lang="en-GB" dirty="0" smtClean="0">
                <a:ea typeface="ＭＳ Ｐゴシック" charset="0"/>
              </a:rPr>
              <a:t>The </a:t>
            </a:r>
            <a:r>
              <a:rPr lang="en-GB" b="1" dirty="0" smtClean="0">
                <a:ea typeface="ＭＳ Ｐゴシック" charset="0"/>
              </a:rPr>
              <a:t>overall spatio-temporal framework </a:t>
            </a:r>
            <a:r>
              <a:rPr lang="en-GB" dirty="0" smtClean="0">
                <a:ea typeface="ＭＳ Ｐゴシック" charset="0"/>
              </a:rPr>
              <a:t>for assessment, analysis, and monitoring of hydromorphological conditions developed in REFORM comprises </a:t>
            </a:r>
            <a:r>
              <a:rPr lang="en-GB" b="1" dirty="0" smtClean="0">
                <a:ea typeface="ＭＳ Ｐゴシック" charset="0"/>
              </a:rPr>
              <a:t>four stages </a:t>
            </a:r>
            <a:r>
              <a:rPr lang="en-GB" dirty="0" smtClean="0">
                <a:ea typeface="ＭＳ Ｐゴシック" charset="0"/>
              </a:rPr>
              <a:t>(Figure):</a:t>
            </a:r>
          </a:p>
          <a:p>
            <a:pPr>
              <a:defRPr/>
            </a:pPr>
            <a:r>
              <a:rPr lang="en-GB" dirty="0" smtClean="0">
                <a:ea typeface="ＭＳ Ｐゴシック" charset="0"/>
              </a:rPr>
              <a:t>(1) Catchment-wide delineation and spatial characterization of the fluvial system. This phase delineates, characterises and analyses the catchment and river system in their current conditions.</a:t>
            </a:r>
          </a:p>
          <a:p>
            <a:pPr>
              <a:defRPr/>
            </a:pPr>
            <a:r>
              <a:rPr lang="en-GB" dirty="0" smtClean="0">
                <a:ea typeface="ＭＳ Ｐゴシック" charset="0"/>
              </a:rPr>
              <a:t>(2) Assessment of temporal changes and current conditions. This phase involves reconstructing the history and evolutionary trajectories of morphological changes that have resulted in present river conditions.</a:t>
            </a:r>
          </a:p>
          <a:p>
            <a:pPr>
              <a:defRPr/>
            </a:pPr>
            <a:r>
              <a:rPr lang="en-GB" dirty="0" smtClean="0">
                <a:ea typeface="ＭＳ Ｐゴシック" charset="0"/>
              </a:rPr>
              <a:t>(3) Assessment of scenario-based future trends. This phase identifies possible future scenarios of hydromorphological modification.</a:t>
            </a:r>
          </a:p>
          <a:p>
            <a:pPr>
              <a:defRPr/>
            </a:pPr>
            <a:r>
              <a:rPr lang="en-GB" dirty="0" smtClean="0">
                <a:ea typeface="ＭＳ Ｐゴシック" charset="0"/>
              </a:rPr>
              <a:t>(4) The final phase identifies possible hydromorphological restoration or management actions.</a:t>
            </a:r>
          </a:p>
          <a:p>
            <a:pPr>
              <a:defRPr/>
            </a:pPr>
            <a:endParaRPr lang="it-IT" dirty="0">
              <a:ea typeface="ＭＳ Ｐゴシック" charset="0"/>
            </a:endParaRPr>
          </a:p>
        </p:txBody>
      </p:sp>
      <p:sp>
        <p:nvSpPr>
          <p:cNvPr id="4" name="Segnaposto numero diapositiva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defTabSz="457211" eaLnBrk="0" hangingPunct="0">
              <a:defRPr sz="2200">
                <a:solidFill>
                  <a:schemeClr val="tx1"/>
                </a:solidFill>
                <a:latin typeface="Verdana" pitchFamily="34" charset="0"/>
                <a:ea typeface="MS PGothic" pitchFamily="34" charset="-128"/>
              </a:defRPr>
            </a:lvl1pPr>
            <a:lvl2pPr marL="685817" indent="-263776" defTabSz="457211" eaLnBrk="0" hangingPunct="0">
              <a:defRPr sz="2200">
                <a:solidFill>
                  <a:schemeClr val="tx1"/>
                </a:solidFill>
                <a:latin typeface="Verdana" pitchFamily="34" charset="0"/>
                <a:ea typeface="MS PGothic" pitchFamily="34" charset="-128"/>
              </a:defRPr>
            </a:lvl2pPr>
            <a:lvl3pPr marL="1055103" indent="-211021" defTabSz="457211" eaLnBrk="0" hangingPunct="0">
              <a:defRPr sz="2200">
                <a:solidFill>
                  <a:schemeClr val="tx1"/>
                </a:solidFill>
                <a:latin typeface="Verdana" pitchFamily="34" charset="0"/>
                <a:ea typeface="MS PGothic" pitchFamily="34" charset="-128"/>
              </a:defRPr>
            </a:lvl3pPr>
            <a:lvl4pPr marL="1477145" indent="-211021" defTabSz="457211" eaLnBrk="0" hangingPunct="0">
              <a:defRPr sz="2200">
                <a:solidFill>
                  <a:schemeClr val="tx1"/>
                </a:solidFill>
                <a:latin typeface="Verdana" pitchFamily="34" charset="0"/>
                <a:ea typeface="MS PGothic" pitchFamily="34" charset="-128"/>
              </a:defRPr>
            </a:lvl4pPr>
            <a:lvl5pPr marL="1899186" indent="-211021" defTabSz="457211" eaLnBrk="0" hangingPunct="0">
              <a:defRPr sz="2200">
                <a:solidFill>
                  <a:schemeClr val="tx1"/>
                </a:solidFill>
                <a:latin typeface="Verdana" pitchFamily="34" charset="0"/>
                <a:ea typeface="MS PGothic" pitchFamily="34" charset="-128"/>
              </a:defRPr>
            </a:lvl5pPr>
            <a:lvl6pPr marL="2321227" indent="-211021" defTabSz="457211" eaLnBrk="0" fontAlgn="base" hangingPunct="0">
              <a:spcBef>
                <a:spcPct val="0"/>
              </a:spcBef>
              <a:spcAft>
                <a:spcPct val="0"/>
              </a:spcAft>
              <a:defRPr sz="2200">
                <a:solidFill>
                  <a:schemeClr val="tx1"/>
                </a:solidFill>
                <a:latin typeface="Verdana" pitchFamily="34" charset="0"/>
                <a:ea typeface="MS PGothic" pitchFamily="34" charset="-128"/>
              </a:defRPr>
            </a:lvl6pPr>
            <a:lvl7pPr marL="2743269" indent="-211021" defTabSz="457211" eaLnBrk="0" fontAlgn="base" hangingPunct="0">
              <a:spcBef>
                <a:spcPct val="0"/>
              </a:spcBef>
              <a:spcAft>
                <a:spcPct val="0"/>
              </a:spcAft>
              <a:defRPr sz="2200">
                <a:solidFill>
                  <a:schemeClr val="tx1"/>
                </a:solidFill>
                <a:latin typeface="Verdana" pitchFamily="34" charset="0"/>
                <a:ea typeface="MS PGothic" pitchFamily="34" charset="-128"/>
              </a:defRPr>
            </a:lvl7pPr>
            <a:lvl8pPr marL="3165310" indent="-211021" defTabSz="457211" eaLnBrk="0" fontAlgn="base" hangingPunct="0">
              <a:spcBef>
                <a:spcPct val="0"/>
              </a:spcBef>
              <a:spcAft>
                <a:spcPct val="0"/>
              </a:spcAft>
              <a:defRPr sz="2200">
                <a:solidFill>
                  <a:schemeClr val="tx1"/>
                </a:solidFill>
                <a:latin typeface="Verdana" pitchFamily="34" charset="0"/>
                <a:ea typeface="MS PGothic" pitchFamily="34" charset="-128"/>
              </a:defRPr>
            </a:lvl8pPr>
            <a:lvl9pPr marL="3587351" indent="-211021" defTabSz="457211" eaLnBrk="0" fontAlgn="base" hangingPunct="0">
              <a:spcBef>
                <a:spcPct val="0"/>
              </a:spcBef>
              <a:spcAft>
                <a:spcPct val="0"/>
              </a:spcAft>
              <a:defRPr sz="2200">
                <a:solidFill>
                  <a:schemeClr val="tx1"/>
                </a:solidFill>
                <a:latin typeface="Verdana" pitchFamily="34" charset="0"/>
                <a:ea typeface="MS PGothic" pitchFamily="34" charset="-128"/>
              </a:defRPr>
            </a:lvl9pPr>
          </a:lstStyle>
          <a:p>
            <a:fld id="{637B6E46-591A-4C6E-8FAE-FD80F365D76A}" type="slidenum">
              <a:rPr lang="it-IT" altLang="nl-NL" sz="1200">
                <a:latin typeface="Calibri" pitchFamily="34" charset="0"/>
              </a:rPr>
              <a:pPr/>
              <a:t>6</a:t>
            </a:fld>
            <a:endParaRPr lang="it-IT" altLang="nl-NL" sz="1200">
              <a:latin typeface="Calibri" pitchFamily="34" charset="0"/>
            </a:endParaRPr>
          </a:p>
        </p:txBody>
      </p:sp>
    </p:spTree>
    <p:extLst>
      <p:ext uri="{BB962C8B-B14F-4D97-AF65-F5344CB8AC3E}">
        <p14:creationId xmlns:p14="http://schemas.microsoft.com/office/powerpoint/2010/main" xmlns="" val="76555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Application of the framework requires the implementation of a sequence of five analysis stages.</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7</a:t>
            </a:fld>
            <a:endParaRPr lang="en-US"/>
          </a:p>
        </p:txBody>
      </p:sp>
    </p:spTree>
    <p:extLst>
      <p:ext uri="{BB962C8B-B14F-4D97-AF65-F5344CB8AC3E}">
        <p14:creationId xmlns:p14="http://schemas.microsoft.com/office/powerpoint/2010/main" xmlns="" val="4040049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Calibri" pitchFamily="34" charset="0"/>
                <a:ea typeface="ＭＳ Ｐゴシック" pitchFamily="34" charset="-128"/>
                <a:cs typeface="ＭＳ Ｐゴシック"/>
              </a:rPr>
              <a:t>Slowly we move</a:t>
            </a:r>
            <a:r>
              <a:rPr lang="en-GB" sz="1200" kern="1200" baseline="0" dirty="0" smtClean="0">
                <a:solidFill>
                  <a:schemeClr val="tx1"/>
                </a:solidFill>
                <a:effectLst/>
                <a:latin typeface="Calibri" pitchFamily="34" charset="0"/>
                <a:ea typeface="ＭＳ Ｐゴシック" pitchFamily="34" charset="-128"/>
                <a:cs typeface="ＭＳ Ｐゴシック"/>
              </a:rPr>
              <a:t> from general, larger scale type characterisation to the reach scale. In this scale “w</a:t>
            </a:r>
            <a:r>
              <a:rPr lang="en-GB" sz="1200" kern="1200" dirty="0" smtClean="0">
                <a:solidFill>
                  <a:schemeClr val="tx1"/>
                </a:solidFill>
                <a:effectLst/>
                <a:latin typeface="Calibri" pitchFamily="34" charset="0"/>
                <a:ea typeface="ＭＳ Ｐゴシック" pitchFamily="34" charset="-128"/>
                <a:cs typeface="ＭＳ Ｐゴシック"/>
              </a:rPr>
              <a:t>ithin-reach features are assessed to evaluate past and present </a:t>
            </a:r>
            <a:r>
              <a:rPr lang="en-GB" sz="1200" kern="1200" dirty="0" err="1" smtClean="0">
                <a:solidFill>
                  <a:schemeClr val="tx1"/>
                </a:solidFill>
                <a:effectLst/>
                <a:latin typeface="Calibri" pitchFamily="34" charset="0"/>
                <a:ea typeface="ＭＳ Ｐゴシック" pitchFamily="34" charset="-128"/>
                <a:cs typeface="ＭＳ Ｐゴシック"/>
              </a:rPr>
              <a:t>hydromorphological</a:t>
            </a:r>
            <a:r>
              <a:rPr lang="en-GB" sz="1200" kern="1200" dirty="0" smtClean="0">
                <a:solidFill>
                  <a:schemeClr val="tx1"/>
                </a:solidFill>
                <a:effectLst/>
                <a:latin typeface="Calibri" pitchFamily="34" charset="0"/>
                <a:ea typeface="ＭＳ Ｐゴシック" pitchFamily="34" charset="-128"/>
                <a:cs typeface="ＭＳ Ｐゴシック"/>
              </a:rPr>
              <a:t> condition of the reach (river-riparian-floodplain), and the degree to which condition is and has been affected by human actions within the reach.” By assessing the</a:t>
            </a:r>
            <a:r>
              <a:rPr lang="en-GB" sz="1200" kern="1200" baseline="0" dirty="0" smtClean="0">
                <a:solidFill>
                  <a:schemeClr val="tx1"/>
                </a:solidFill>
                <a:effectLst/>
                <a:latin typeface="Calibri" pitchFamily="34" charset="0"/>
                <a:ea typeface="ＭＳ Ｐゴシック" pitchFamily="34" charset="-128"/>
                <a:cs typeface="ＭＳ Ｐゴシック"/>
              </a:rPr>
              <a:t> natural functioning and the human alterations, we already slightly progress to “What’s wrong?”.</a:t>
            </a:r>
            <a:endParaRPr lang="en-GB" sz="1200" kern="1200" dirty="0" smtClean="0">
              <a:solidFill>
                <a:schemeClr val="tx1"/>
              </a:solidFill>
              <a:effectLst/>
              <a:latin typeface="Calibri" pitchFamily="34" charset="0"/>
              <a:ea typeface="ＭＳ Ｐゴシック" pitchFamily="34" charset="-128"/>
              <a:cs typeface="ＭＳ Ｐゴシック"/>
            </a:endParaRP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8</a:t>
            </a:fld>
            <a:endParaRPr lang="en-US"/>
          </a:p>
        </p:txBody>
      </p:sp>
    </p:spTree>
    <p:extLst>
      <p:ext uri="{BB962C8B-B14F-4D97-AF65-F5344CB8AC3E}">
        <p14:creationId xmlns:p14="http://schemas.microsoft.com/office/powerpoint/2010/main" xmlns="" val="99636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example how modelling can help us understand the “pristine” pattern</a:t>
            </a:r>
            <a:r>
              <a:rPr lang="en-GB" baseline="0" dirty="0" smtClean="0"/>
              <a:t> of a river. By using models we can eliminate or add human pressures to help predict future developments of our river. Here an example of the work of Mijke van Oorschot modelling an artificial river reach inspired by the Allier River (France) in a time scale of 150 years.</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9</a:t>
            </a:fld>
            <a:endParaRPr lang="en-US"/>
          </a:p>
        </p:txBody>
      </p:sp>
    </p:spTree>
    <p:extLst>
      <p:ext uri="{BB962C8B-B14F-4D97-AF65-F5344CB8AC3E}">
        <p14:creationId xmlns:p14="http://schemas.microsoft.com/office/powerpoint/2010/main" xmlns="" val="3270259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oliennummernplatzhalter 5"/>
          <p:cNvSpPr>
            <a:spLocks noGrp="1"/>
          </p:cNvSpPr>
          <p:nvPr>
            <p:ph type="sldNum" sz="quarter" idx="12"/>
          </p:nvPr>
        </p:nvSpPr>
        <p:spPr/>
        <p:txBody>
          <a:bodyPr/>
          <a:lstStyle>
            <a:lvl1pPr>
              <a:defRPr/>
            </a:lvl1pPr>
          </a:lstStyle>
          <a:p>
            <a:pPr>
              <a:defRPr/>
            </a:pPr>
            <a:fld id="{5774989A-DE6E-4B6F-AAB7-B1356AD2E5B8}"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0"/>
            </a:lvl1pPr>
          </a:lstStyle>
          <a:p>
            <a:r>
              <a:rPr lang="de-DE" smtClean="0"/>
              <a:t>Mastertitelformat bearbeiten</a:t>
            </a:r>
            <a:endParaRPr lang="de-DE" dirty="0"/>
          </a:p>
        </p:txBody>
      </p:sp>
      <p:sp>
        <p:nvSpPr>
          <p:cNvPr id="3" name="Bildplatzhalter 2"/>
          <p:cNvSpPr>
            <a:spLocks noGrp="1"/>
          </p:cNvSpPr>
          <p:nvPr>
            <p:ph type="pic" idx="1"/>
          </p:nvPr>
        </p:nvSpPr>
        <p:spPr>
          <a:xfrm>
            <a:off x="1792288" y="1930589"/>
            <a:ext cx="5486400" cy="2796985"/>
          </a:xfrm>
        </p:spPr>
        <p:txBody>
          <a:bodyPr rtlCol="0">
            <a:normAutofit/>
          </a:bodyPr>
          <a:lstStyle>
            <a:lvl1pPr marL="0" indent="0">
              <a:buNone/>
              <a:defRPr sz="2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auf Platzhalter ziehen oder durch Klicken auf Symbol hinzufügen</a:t>
            </a:r>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7" name="Foliennummernplatzhalter 5"/>
          <p:cNvSpPr>
            <a:spLocks noGrp="1"/>
          </p:cNvSpPr>
          <p:nvPr>
            <p:ph type="sldNum" sz="quarter" idx="12"/>
          </p:nvPr>
        </p:nvSpPr>
        <p:spPr/>
        <p:txBody>
          <a:bodyPr/>
          <a:lstStyle>
            <a:lvl1pPr>
              <a:defRPr/>
            </a:lvl1pPr>
          </a:lstStyle>
          <a:p>
            <a:pPr>
              <a:defRPr/>
            </a:pPr>
            <a:fld id="{5315ED8D-1044-4642-A3F6-BDF9563DD1AC}"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2"/>
          </p:nvPr>
        </p:nvSpPr>
        <p:spPr/>
        <p:txBody>
          <a:bodyPr/>
          <a:lstStyle>
            <a:lvl1pPr>
              <a:defRPr/>
            </a:lvl1pPr>
          </a:lstStyle>
          <a:p>
            <a:pPr>
              <a:defRPr/>
            </a:pPr>
            <a:fld id="{76C29D6F-C56F-4667-911A-55FD1E8D0C20}"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2"/>
          </p:nvPr>
        </p:nvSpPr>
        <p:spPr/>
        <p:txBody>
          <a:bodyPr/>
          <a:lstStyle>
            <a:lvl1pPr>
              <a:defRPr/>
            </a:lvl1pPr>
          </a:lstStyle>
          <a:p>
            <a:pPr>
              <a:defRPr/>
            </a:pPr>
            <a:fld id="{B6BC5664-B072-40CB-9991-551AAC24F4BB}" type="slidenum">
              <a:rPr lang="de-DE"/>
              <a:pPr>
                <a:defRPr/>
              </a:pPr>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liennummernplatzhalter 5"/>
          <p:cNvSpPr>
            <a:spLocks noGrp="1"/>
          </p:cNvSpPr>
          <p:nvPr>
            <p:ph type="sldNum" sz="quarter" idx="12"/>
          </p:nvPr>
        </p:nvSpPr>
        <p:spPr/>
        <p:txBody>
          <a:bodyPr/>
          <a:lstStyle>
            <a:lvl1pPr>
              <a:defRPr/>
            </a:lvl1pPr>
          </a:lstStyle>
          <a:p>
            <a:pPr>
              <a:defRPr/>
            </a:pPr>
            <a:fld id="{AE8C6023-68E1-4553-81D4-3307B3787E2E}"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92163" y="1239838"/>
            <a:ext cx="7561262" cy="231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liennummernplatzhalter 5"/>
          <p:cNvSpPr>
            <a:spLocks noGrp="1"/>
          </p:cNvSpPr>
          <p:nvPr>
            <p:ph type="sldNum" sz="quarter" idx="12"/>
          </p:nvPr>
        </p:nvSpPr>
        <p:spPr/>
        <p:txBody>
          <a:bodyPr/>
          <a:lstStyle>
            <a:lvl1pPr>
              <a:defRPr/>
            </a:lvl1pPr>
          </a:lstStyle>
          <a:p>
            <a:pPr>
              <a:defRPr/>
            </a:pPr>
            <a:fld id="{80DC5D4E-7A55-41D8-9348-D086968A15C7}"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588323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2681121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309633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394954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91348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
        <p:nvSpPr>
          <p:cNvPr id="3" name="Inhaltsplatzhalter 2"/>
          <p:cNvSpPr>
            <a:spLocks noGrp="1"/>
          </p:cNvSpPr>
          <p:nvPr>
            <p:ph idx="1"/>
          </p:nvPr>
        </p:nvSpPr>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12"/>
          </p:nvPr>
        </p:nvSpPr>
        <p:spPr/>
        <p:txBody>
          <a:bodyPr/>
          <a:lstStyle>
            <a:lvl1pPr>
              <a:defRPr/>
            </a:lvl1pPr>
          </a:lstStyle>
          <a:p>
            <a:pPr>
              <a:defRPr/>
            </a:pPr>
            <a:fld id="{75ACE477-7E24-4E6A-91F6-13B537F771B3}"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285409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2135162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411312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3263330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698926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1328625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AC1F5CE-07E4-43E9-9A56-F8B525757151}" type="datetimeFigureOut">
              <a:rPr lang="en-GB" smtClean="0"/>
              <a:pPr/>
              <a:t>27/08/2015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40213848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60DC24E6-BBC9-4C1A-8E66-E1FD2E1E9253}" type="slidenum">
              <a:rPr lang="de-DE" smtClean="0"/>
              <a:pPr>
                <a:defRPr/>
              </a:pPr>
              <a:t>‹#›</a:t>
            </a:fld>
            <a:endParaRPr lang="de-DE"/>
          </a:p>
        </p:txBody>
      </p:sp>
    </p:spTree>
    <p:extLst>
      <p:ext uri="{BB962C8B-B14F-4D97-AF65-F5344CB8AC3E}">
        <p14:creationId xmlns:p14="http://schemas.microsoft.com/office/powerpoint/2010/main" xmlns="" val="14415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0" cap="all"/>
            </a:lvl1pPr>
          </a:lstStyle>
          <a:p>
            <a:r>
              <a:rPr lang="de-DE" smtClean="0"/>
              <a:t>Mastertitelformat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6" name="Foliennummernplatzhalter 5"/>
          <p:cNvSpPr>
            <a:spLocks noGrp="1"/>
          </p:cNvSpPr>
          <p:nvPr>
            <p:ph type="sldNum" sz="quarter" idx="12"/>
          </p:nvPr>
        </p:nvSpPr>
        <p:spPr/>
        <p:txBody>
          <a:bodyPr/>
          <a:lstStyle>
            <a:lvl1pPr>
              <a:defRPr/>
            </a:lvl1pPr>
          </a:lstStyle>
          <a:p>
            <a:pPr>
              <a:defRPr/>
            </a:pPr>
            <a:fld id="{5C89D2E8-988C-4115-AC46-7D990BF1ADD7}" type="slidenum">
              <a:rPr lang="de-DE"/>
              <a:pPr>
                <a:defRPr/>
              </a:pPr>
              <a:t>‹#›</a:t>
            </a:fld>
            <a:endParaRPr lang="de-DE"/>
          </a:p>
        </p:txBody>
      </p:sp>
      <p:sp>
        <p:nvSpPr>
          <p:cNvPr id="9" name="Datumsplatzhalter 3"/>
          <p:cNvSpPr txBox="1">
            <a:spLocks/>
          </p:cNvSpPr>
          <p:nvPr userDrawn="1"/>
        </p:nvSpPr>
        <p:spPr>
          <a:xfrm>
            <a:off x="609600" y="6358622"/>
            <a:ext cx="24384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Cafe Fluvial</a:t>
            </a:r>
            <a:endParaRPr lang="de-DE" dirty="0"/>
          </a:p>
        </p:txBody>
      </p:sp>
      <p:sp>
        <p:nvSpPr>
          <p:cNvPr id="10" name="Fußzeilenplatzhalter 4"/>
          <p:cNvSpPr txBox="1">
            <a:spLocks/>
          </p:cNvSpPr>
          <p:nvPr userDrawn="1"/>
        </p:nvSpPr>
        <p:spPr>
          <a:xfrm>
            <a:off x="3276600" y="6358622"/>
            <a:ext cx="28956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Lyon, 25 September  2014</a:t>
            </a:r>
            <a:endParaRPr lang="de-D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792162" y="1600200"/>
            <a:ext cx="37036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36766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5"/>
          <p:cNvSpPr>
            <a:spLocks noGrp="1"/>
          </p:cNvSpPr>
          <p:nvPr>
            <p:ph type="sldNum" sz="quarter" idx="12"/>
          </p:nvPr>
        </p:nvSpPr>
        <p:spPr/>
        <p:txBody>
          <a:bodyPr/>
          <a:lstStyle>
            <a:lvl1pPr>
              <a:defRPr/>
            </a:lvl1pPr>
          </a:lstStyle>
          <a:p>
            <a:pPr>
              <a:defRPr/>
            </a:pPr>
            <a:fld id="{9CEEA371-E98C-4B3A-B662-B9FE786114D6}" type="slidenum">
              <a:rPr lang="de-DE"/>
              <a:pPr>
                <a:defRPr/>
              </a:pPr>
              <a:t>‹#›</a:t>
            </a:fld>
            <a:endParaRPr lang="de-DE"/>
          </a:p>
        </p:txBody>
      </p:sp>
      <p:sp>
        <p:nvSpPr>
          <p:cNvPr id="8" name="Datumsplatzhalter 3"/>
          <p:cNvSpPr txBox="1">
            <a:spLocks/>
          </p:cNvSpPr>
          <p:nvPr userDrawn="1"/>
        </p:nvSpPr>
        <p:spPr>
          <a:xfrm>
            <a:off x="609600" y="6358622"/>
            <a:ext cx="24384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Cafe Fluvial</a:t>
            </a:r>
            <a:endParaRPr lang="de-DE" dirty="0"/>
          </a:p>
        </p:txBody>
      </p:sp>
      <p:sp>
        <p:nvSpPr>
          <p:cNvPr id="9" name="Fußzeilenplatzhalter 4"/>
          <p:cNvSpPr txBox="1">
            <a:spLocks/>
          </p:cNvSpPr>
          <p:nvPr userDrawn="1"/>
        </p:nvSpPr>
        <p:spPr>
          <a:xfrm>
            <a:off x="3276600" y="6358622"/>
            <a:ext cx="2895600" cy="365125"/>
          </a:xfrm>
          <a:prstGeom prst="rect">
            <a:avLst/>
          </a:prstGeom>
        </p:spPr>
        <p:txBody>
          <a:bodyPr/>
          <a:lstStyle>
            <a:defPPr>
              <a:defRPr lang="de-DE"/>
            </a:defPPr>
            <a:lvl1pPr algn="l" defTabSz="457200" rtl="0" fontAlgn="base">
              <a:spcBef>
                <a:spcPct val="0"/>
              </a:spcBef>
              <a:spcAft>
                <a:spcPct val="0"/>
              </a:spcAft>
              <a:defRPr sz="1200"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a:cs typeface="ＭＳ Ｐゴシック"/>
              </a:defRPr>
            </a:lvl5pPr>
            <a:lvl6pPr marL="2286000" algn="l" defTabSz="914400" rtl="0" eaLnBrk="1" latinLnBrk="0" hangingPunct="1">
              <a:defRPr sz="2400" kern="1200">
                <a:solidFill>
                  <a:schemeClr val="tx1"/>
                </a:solidFill>
                <a:latin typeface="Calibri" pitchFamily="34" charset="0"/>
                <a:ea typeface="ＭＳ Ｐゴシック"/>
                <a:cs typeface="ＭＳ Ｐゴシック"/>
              </a:defRPr>
            </a:lvl6pPr>
            <a:lvl7pPr marL="2743200" algn="l" defTabSz="914400" rtl="0" eaLnBrk="1" latinLnBrk="0" hangingPunct="1">
              <a:defRPr sz="2400" kern="1200">
                <a:solidFill>
                  <a:schemeClr val="tx1"/>
                </a:solidFill>
                <a:latin typeface="Calibri" pitchFamily="34" charset="0"/>
                <a:ea typeface="ＭＳ Ｐゴシック"/>
                <a:cs typeface="ＭＳ Ｐゴシック"/>
              </a:defRPr>
            </a:lvl7pPr>
            <a:lvl8pPr marL="3200400" algn="l" defTabSz="914400" rtl="0" eaLnBrk="1" latinLnBrk="0" hangingPunct="1">
              <a:defRPr sz="2400" kern="1200">
                <a:solidFill>
                  <a:schemeClr val="tx1"/>
                </a:solidFill>
                <a:latin typeface="Calibri" pitchFamily="34" charset="0"/>
                <a:ea typeface="ＭＳ Ｐゴシック"/>
                <a:cs typeface="ＭＳ Ｐゴシック"/>
              </a:defRPr>
            </a:lvl8pPr>
            <a:lvl9pPr marL="3657600" algn="l" defTabSz="914400" rtl="0" eaLnBrk="1" latinLnBrk="0" hangingPunct="1">
              <a:defRPr sz="2400" kern="1200">
                <a:solidFill>
                  <a:schemeClr val="tx1"/>
                </a:solidFill>
                <a:latin typeface="Calibri" pitchFamily="34" charset="0"/>
                <a:ea typeface="ＭＳ Ｐゴシック"/>
                <a:cs typeface="ＭＳ Ｐゴシック"/>
              </a:defRPr>
            </a:lvl9pPr>
          </a:lstStyle>
          <a:p>
            <a:pPr>
              <a:defRPr/>
            </a:pPr>
            <a:r>
              <a:rPr lang="en-US" dirty="0" smtClean="0"/>
              <a:t>Lyon, 25 September  2014</a:t>
            </a:r>
            <a:endParaRPr lang="de-D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792162" y="1828739"/>
            <a:ext cx="3343417" cy="5915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792162" y="2468501"/>
            <a:ext cx="3343417" cy="3653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980120" y="1828739"/>
            <a:ext cx="3344730" cy="5915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980120" y="2468501"/>
            <a:ext cx="3344730" cy="3653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Foliennummernplatzhalter 5"/>
          <p:cNvSpPr>
            <a:spLocks noGrp="1"/>
          </p:cNvSpPr>
          <p:nvPr>
            <p:ph type="sldNum" sz="quarter" idx="12"/>
          </p:nvPr>
        </p:nvSpPr>
        <p:spPr/>
        <p:txBody>
          <a:bodyPr/>
          <a:lstStyle>
            <a:lvl1pPr>
              <a:defRPr/>
            </a:lvl1pPr>
          </a:lstStyle>
          <a:p>
            <a:pPr>
              <a:defRPr/>
            </a:pPr>
            <a:fld id="{F9997481-11CF-41C7-A07A-1CCE22A78E28}"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5"/>
          <p:cNvSpPr>
            <a:spLocks noGrp="1"/>
          </p:cNvSpPr>
          <p:nvPr>
            <p:ph type="sldNum" sz="quarter" idx="12"/>
          </p:nvPr>
        </p:nvSpPr>
        <p:spPr/>
        <p:txBody>
          <a:bodyPr/>
          <a:lstStyle>
            <a:lvl1pPr>
              <a:defRPr/>
            </a:lvl1pPr>
          </a:lstStyle>
          <a:p>
            <a:pPr>
              <a:defRPr/>
            </a:pPr>
            <a:fld id="{1EC7CF66-C6FB-4700-AE1D-B8554A42884C}"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de-DE"/>
          </a:p>
        </p:txBody>
      </p:sp>
      <p:sp>
        <p:nvSpPr>
          <p:cNvPr id="3" name="Fußzeilenplatzhalt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Foliennummernplatzhalter 5"/>
          <p:cNvSpPr>
            <a:spLocks noGrp="1"/>
          </p:cNvSpPr>
          <p:nvPr>
            <p:ph type="sldNum" sz="quarter" idx="12"/>
          </p:nvPr>
        </p:nvSpPr>
        <p:spPr/>
        <p:txBody>
          <a:bodyPr/>
          <a:lstStyle>
            <a:lvl1pPr>
              <a:defRPr/>
            </a:lvl1pPr>
          </a:lstStyle>
          <a:p>
            <a:pPr>
              <a:defRPr/>
            </a:pPr>
            <a:fld id="{D9249CF5-1E59-4D7B-9D16-38CDC8CB944F}"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954316" y="1827821"/>
            <a:ext cx="2511197" cy="697361"/>
          </a:xfrm>
        </p:spPr>
        <p:txBody>
          <a:bodyPr anchor="b"/>
          <a:lstStyle>
            <a:lvl1pPr algn="l">
              <a:defRPr sz="2000" b="0"/>
            </a:lvl1pPr>
          </a:lstStyle>
          <a:p>
            <a:r>
              <a:rPr lang="de-DE" smtClean="0"/>
              <a:t>Mastertitelformat bearbeiten</a:t>
            </a:r>
            <a:endParaRPr lang="de-DE" dirty="0"/>
          </a:p>
        </p:txBody>
      </p:sp>
      <p:sp>
        <p:nvSpPr>
          <p:cNvPr id="3" name="Inhaltsplatzhalter 2"/>
          <p:cNvSpPr>
            <a:spLocks noGrp="1"/>
          </p:cNvSpPr>
          <p:nvPr>
            <p:ph idx="1"/>
          </p:nvPr>
        </p:nvSpPr>
        <p:spPr>
          <a:xfrm>
            <a:off x="3575050" y="1827821"/>
            <a:ext cx="4683455" cy="4298342"/>
          </a:xfrm>
        </p:spPr>
        <p:txBody>
          <a:bodyPr/>
          <a:lstStyle>
            <a:lvl1pPr>
              <a:defRPr sz="2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954316" y="2525183"/>
            <a:ext cx="2511197" cy="3600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7" name="Foliennummernplatzhalter 5"/>
          <p:cNvSpPr>
            <a:spLocks noGrp="1"/>
          </p:cNvSpPr>
          <p:nvPr>
            <p:ph type="sldNum" sz="quarter" idx="12"/>
          </p:nvPr>
        </p:nvSpPr>
        <p:spPr/>
        <p:txBody>
          <a:bodyPr/>
          <a:lstStyle>
            <a:lvl1pPr>
              <a:defRPr/>
            </a:lvl1pPr>
          </a:lstStyle>
          <a:p>
            <a:pPr>
              <a:defRPr/>
            </a:pPr>
            <a:fld id="{F847FAB3-E2EC-492A-9CAD-7915B2538BEE}"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792163" y="1239838"/>
            <a:ext cx="7532687"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Textplatzhalter 2"/>
          <p:cNvSpPr>
            <a:spLocks noGrp="1"/>
          </p:cNvSpPr>
          <p:nvPr>
            <p:ph type="body" idx="1"/>
          </p:nvPr>
        </p:nvSpPr>
        <p:spPr bwMode="auto">
          <a:xfrm>
            <a:off x="792163" y="1952625"/>
            <a:ext cx="7561262" cy="1601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ＭＳ Ｐゴシック" pitchFamily="34" charset="-128"/>
                <a:cs typeface="+mn-cs"/>
              </a:defRPr>
            </a:lvl1pPr>
          </a:lstStyle>
          <a:p>
            <a:pPr>
              <a:defRPr/>
            </a:pPr>
            <a:fld id="{60DC24E6-BBC9-4C1A-8E66-E1FD2E1E9253}" type="slidenum">
              <a:rPr lang="de-DE"/>
              <a:pPr>
                <a:defRPr/>
              </a:pPr>
              <a:t>‹#›</a:t>
            </a:fld>
            <a:endParaRPr lang="de-DE"/>
          </a:p>
        </p:txBody>
      </p:sp>
      <p:pic>
        <p:nvPicPr>
          <p:cNvPr id="1031" name="Picture 9" descr="EU logo"/>
          <p:cNvPicPr>
            <a:picLocks noChangeAspect="1" noChangeArrowheads="1"/>
          </p:cNvPicPr>
          <p:nvPr userDrawn="1"/>
        </p:nvPicPr>
        <p:blipFill>
          <a:blip r:embed="rId17"/>
          <a:srcRect/>
          <a:stretch>
            <a:fillRect/>
          </a:stretch>
        </p:blipFill>
        <p:spPr bwMode="auto">
          <a:xfrm>
            <a:off x="6801057" y="307994"/>
            <a:ext cx="928348" cy="630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7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60" r:id="rId13"/>
    <p:sldLayoutId id="2147483661" r:id="rId1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2200" kern="1200">
          <a:solidFill>
            <a:schemeClr val="tx2"/>
          </a:solidFill>
          <a:latin typeface="Verdana"/>
          <a:ea typeface="ＭＳ Ｐゴシック" charset="0"/>
          <a:cs typeface="Verdana"/>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1F5CE-07E4-43E9-9A56-F8B525757151}" type="datetimeFigureOut">
              <a:rPr lang="en-GB" smtClean="0"/>
              <a:pPr/>
              <a:t>27/08/2015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B6A7D-ED86-4CAD-B6FD-2D413D861C1E}" type="slidenum">
              <a:rPr lang="en-GB" smtClean="0"/>
              <a:pPr/>
              <a:t>‹#›</a:t>
            </a:fld>
            <a:endParaRPr lang="en-GB"/>
          </a:p>
        </p:txBody>
      </p:sp>
    </p:spTree>
    <p:extLst>
      <p:ext uri="{BB962C8B-B14F-4D97-AF65-F5344CB8AC3E}">
        <p14:creationId xmlns:p14="http://schemas.microsoft.com/office/powerpoint/2010/main" xmlns="" val="713541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13.png"/><Relationship Id="rId4" Type="http://schemas.microsoft.com/office/2007/relationships/media" Target="../media/media2.mp4"/></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media/media1.avi"/><Relationship Id="rId5" Type="http://schemas.openxmlformats.org/officeDocument/2006/relationships/image" Target="../media/image8.png"/><Relationship Id="rId4" Type="http://schemas.microsoft.com/office/2007/relationships/media" Target="../media/media1.avi"/></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itel 1"/>
          <p:cNvSpPr>
            <a:spLocks noGrp="1"/>
          </p:cNvSpPr>
          <p:nvPr>
            <p:ph type="ctrTitle"/>
          </p:nvPr>
        </p:nvSpPr>
        <p:spPr>
          <a:xfrm>
            <a:off x="514351" y="2450969"/>
            <a:ext cx="4849502" cy="1323439"/>
          </a:xfrm>
        </p:spPr>
        <p:txBody>
          <a:bodyPr wrap="square" anchor="t">
            <a:spAutoFit/>
          </a:bodyPr>
          <a:lstStyle/>
          <a:p>
            <a:pPr eaLnBrk="1" hangingPunct="1"/>
            <a:r>
              <a:rPr lang="en-US" sz="2000" dirty="0" smtClean="0">
                <a:solidFill>
                  <a:schemeClr val="bg1"/>
                </a:solidFill>
                <a:latin typeface="Verdana" pitchFamily="34" charset="0"/>
                <a:ea typeface="ＭＳ Ｐゴシック"/>
                <a:cs typeface="Verdana" pitchFamily="34" charset="0"/>
              </a:rPr>
              <a:t>Recap of the key REFORM steps for effective river restoration</a:t>
            </a:r>
            <a:br>
              <a:rPr lang="en-US" sz="2000" dirty="0" smtClean="0">
                <a:solidFill>
                  <a:schemeClr val="bg1"/>
                </a:solidFill>
                <a:latin typeface="Verdana" pitchFamily="34" charset="0"/>
                <a:ea typeface="ＭＳ Ｐゴシック"/>
                <a:cs typeface="Verdana" pitchFamily="34" charset="0"/>
              </a:rPr>
            </a:br>
            <a:r>
              <a:rPr lang="en-US" sz="2000" dirty="0">
                <a:solidFill>
                  <a:schemeClr val="bg1"/>
                </a:solidFill>
                <a:latin typeface="Verdana" pitchFamily="34" charset="0"/>
                <a:ea typeface="ＭＳ Ｐゴシック"/>
                <a:cs typeface="Verdana" pitchFamily="34" charset="0"/>
              </a:rPr>
              <a:t/>
            </a:r>
            <a:br>
              <a:rPr lang="en-US" sz="2000" dirty="0">
                <a:solidFill>
                  <a:schemeClr val="bg1"/>
                </a:solidFill>
                <a:latin typeface="Verdana" pitchFamily="34" charset="0"/>
                <a:ea typeface="ＭＳ Ｐゴシック"/>
                <a:cs typeface="Verdana" pitchFamily="34" charset="0"/>
              </a:rPr>
            </a:br>
            <a:r>
              <a:rPr lang="en-US" sz="2000" dirty="0" smtClean="0">
                <a:solidFill>
                  <a:schemeClr val="bg1"/>
                </a:solidFill>
                <a:latin typeface="Verdana" pitchFamily="34" charset="0"/>
                <a:ea typeface="ＭＳ Ｐゴシック"/>
                <a:cs typeface="Verdana" pitchFamily="34" charset="0"/>
              </a:rPr>
              <a:t>See also (wiki.)reformrivers.eu</a:t>
            </a:r>
            <a:endParaRPr lang="de-DE" sz="2000" dirty="0" smtClean="0">
              <a:solidFill>
                <a:schemeClr val="bg1"/>
              </a:solidFill>
              <a:latin typeface="Verdana" pitchFamily="34" charset="0"/>
              <a:ea typeface="ＭＳ Ｐゴシック"/>
              <a:cs typeface="Verdana" pitchFamily="34" charset="0"/>
            </a:endParaRPr>
          </a:p>
        </p:txBody>
      </p:sp>
      <p:sp>
        <p:nvSpPr>
          <p:cNvPr id="8" name="Text Box 7"/>
          <p:cNvSpPr txBox="1">
            <a:spLocks noChangeArrowheads="1"/>
          </p:cNvSpPr>
          <p:nvPr/>
        </p:nvSpPr>
        <p:spPr bwMode="auto">
          <a:xfrm>
            <a:off x="4391989" y="5821438"/>
            <a:ext cx="4405936" cy="738664"/>
          </a:xfrm>
          <a:prstGeom prst="rect">
            <a:avLst/>
          </a:prstGeom>
          <a:noFill/>
          <a:ln w="9525">
            <a:noFill/>
            <a:miter lim="800000"/>
            <a:headEnd/>
            <a:tailEnd/>
          </a:ln>
        </p:spPr>
        <p:txBody>
          <a:bodyPr wrap="square">
            <a:spAutoFit/>
          </a:bodyPr>
          <a:lstStyle/>
          <a:p>
            <a:pPr algn="r" defTabSz="914400"/>
            <a:r>
              <a:rPr lang="en-GB" sz="1400" dirty="0" smtClean="0">
                <a:solidFill>
                  <a:srgbClr val="002060"/>
                </a:solidFill>
                <a:latin typeface="Verdana" pitchFamily="34" charset="0"/>
              </a:rPr>
              <a:t>Gertjan Geerling</a:t>
            </a:r>
          </a:p>
          <a:p>
            <a:pPr algn="r" defTabSz="914400"/>
            <a:r>
              <a:rPr lang="en-GB" sz="1400" dirty="0" err="1" smtClean="0">
                <a:solidFill>
                  <a:srgbClr val="002060"/>
                </a:solidFill>
                <a:latin typeface="Verdana" pitchFamily="34" charset="0"/>
              </a:rPr>
              <a:t>Deltares</a:t>
            </a:r>
            <a:r>
              <a:rPr lang="en-GB" sz="1400" dirty="0" smtClean="0">
                <a:solidFill>
                  <a:srgbClr val="002060"/>
                </a:solidFill>
                <a:latin typeface="Verdana" pitchFamily="34" charset="0"/>
              </a:rPr>
              <a:t> / </a:t>
            </a:r>
            <a:r>
              <a:rPr lang="en-GB" sz="1400" dirty="0" err="1" smtClean="0">
                <a:solidFill>
                  <a:srgbClr val="002060"/>
                </a:solidFill>
                <a:latin typeface="Verdana" pitchFamily="34" charset="0"/>
              </a:rPr>
              <a:t>Radboud</a:t>
            </a:r>
            <a:r>
              <a:rPr lang="en-GB" sz="1400" dirty="0" smtClean="0">
                <a:solidFill>
                  <a:srgbClr val="002060"/>
                </a:solidFill>
                <a:latin typeface="Verdana" pitchFamily="34" charset="0"/>
              </a:rPr>
              <a:t> University, Nijmegen</a:t>
            </a:r>
          </a:p>
          <a:p>
            <a:pPr algn="r" defTabSz="914400"/>
            <a:r>
              <a:rPr lang="en-GB" sz="1400" dirty="0" smtClean="0">
                <a:solidFill>
                  <a:srgbClr val="002060"/>
                </a:solidFill>
                <a:latin typeface="Verdana" pitchFamily="34" charset="0"/>
              </a:rPr>
              <a:t>gertjan.geerling@deltares.nl</a:t>
            </a:r>
            <a:endParaRPr lang="en-US" sz="1400" dirty="0">
              <a:solidFill>
                <a:srgbClr val="002060"/>
              </a:solidFill>
              <a:latin typeface="Verdana" pitchFamily="34" charset="0"/>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209" r="2951"/>
          <a:stretch/>
        </p:blipFill>
        <p:spPr bwMode="auto">
          <a:xfrm>
            <a:off x="5512180" y="2073896"/>
            <a:ext cx="3179334" cy="31768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rrowheads="1"/>
          </p:cNvPicPr>
          <p:nvPr/>
        </p:nvPicPr>
        <p:blipFill>
          <a:blip r:embed="rId3">
            <a:extLst>
              <a:ext uri="{28A0092B-C50C-407E-A947-70E740481C1C}">
                <a14:useLocalDpi xmlns:a14="http://schemas.microsoft.com/office/drawing/2010/main" xmlns="" val="0"/>
              </a:ext>
            </a:extLst>
          </a:blip>
          <a:srcRect t="16701"/>
          <a:stretch>
            <a:fillRect/>
          </a:stretch>
        </p:blipFill>
        <p:spPr bwMode="auto">
          <a:xfrm>
            <a:off x="-20638" y="0"/>
            <a:ext cx="9178926" cy="6882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2" name="Rectangle 2"/>
          <p:cNvSpPr>
            <a:spLocks/>
          </p:cNvSpPr>
          <p:nvPr/>
        </p:nvSpPr>
        <p:spPr bwMode="auto">
          <a:xfrm>
            <a:off x="142875" y="6436996"/>
            <a:ext cx="1436688" cy="32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0" hangingPunct="0">
              <a:spcBef>
                <a:spcPts val="875"/>
              </a:spcBef>
            </a:pPr>
            <a:r>
              <a:rPr lang="en-US" sz="1500" b="1">
                <a:solidFill>
                  <a:srgbClr val="FFFFFF"/>
                </a:solidFill>
                <a:latin typeface="Arial" pitchFamily="34" charset="0"/>
                <a:cs typeface="Arial" pitchFamily="34" charset="0"/>
                <a:sym typeface="Arial" pitchFamily="34" charset="0"/>
              </a:rPr>
              <a:t>Allier (France)</a:t>
            </a:r>
          </a:p>
        </p:txBody>
      </p:sp>
      <p:pic>
        <p:nvPicPr>
          <p:cNvPr id="33795" name="Picture 3"/>
          <p:cNvPicPr>
            <a:picLocks noChangeArrowheads="1"/>
          </p:cNvPicPr>
          <p:nvPr/>
        </p:nvPicPr>
        <p:blipFill>
          <a:blip r:embed="rId4"/>
          <a:srcRect/>
          <a:stretch>
            <a:fillRect/>
          </a:stretch>
        </p:blipFill>
        <p:spPr bwMode="auto">
          <a:xfrm>
            <a:off x="6364289" y="1430656"/>
            <a:ext cx="2865437" cy="2076450"/>
          </a:xfrm>
          <a:prstGeom prst="rect">
            <a:avLst/>
          </a:prstGeom>
          <a:ln>
            <a:noFill/>
          </a:ln>
          <a:effectLst>
            <a:outerShdw blurRad="292100" dist="139700" dir="2700000" algn="tl" rotWithShape="0">
              <a:srgbClr val="333333">
                <a:alpha val="65000"/>
              </a:srgbClr>
            </a:outerShdw>
          </a:effectLst>
        </p:spPr>
      </p:pic>
      <p:sp>
        <p:nvSpPr>
          <p:cNvPr id="33796" name="Line 4"/>
          <p:cNvSpPr>
            <a:spLocks noChangeShapeType="1"/>
          </p:cNvSpPr>
          <p:nvPr/>
        </p:nvSpPr>
        <p:spPr bwMode="auto">
          <a:xfrm>
            <a:off x="6408738" y="1285876"/>
            <a:ext cx="639762" cy="554354"/>
          </a:xfrm>
          <a:prstGeom prst="line">
            <a:avLst/>
          </a:prstGeom>
          <a:ln>
            <a:headEnd type="stealth" w="med" len="med"/>
            <a:tailEnd/>
          </a:ln>
        </p:spPr>
        <p:style>
          <a:lnRef idx="1">
            <a:schemeClr val="accent1"/>
          </a:lnRef>
          <a:fillRef idx="0">
            <a:schemeClr val="accent1"/>
          </a:fillRef>
          <a:effectRef idx="0">
            <a:schemeClr val="accent1"/>
          </a:effectRef>
          <a:fontRef idx="minor">
            <a:schemeClr val="tx1"/>
          </a:fontRef>
        </p:style>
        <p:txBody>
          <a:bodyPr lIns="51435" tIns="25718" rIns="51435" bIns="25718"/>
          <a:lstStyle/>
          <a:p>
            <a:pPr algn="ctr" eaLnBrk="0" hangingPunct="0">
              <a:defRPr/>
            </a:pPr>
            <a:endParaRPr lang="en-PH" sz="2400">
              <a:effectLst>
                <a:outerShdw blurRad="38100" dist="38100" dir="2700000" algn="tl">
                  <a:srgbClr val="000000">
                    <a:alpha val="43137"/>
                  </a:srgbClr>
                </a:outerShdw>
              </a:effectLst>
            </a:endParaRPr>
          </a:p>
        </p:txBody>
      </p:sp>
      <p:sp>
        <p:nvSpPr>
          <p:cNvPr id="33797" name="Rectangle 5"/>
          <p:cNvSpPr>
            <a:spLocks noGrp="1" noChangeArrowheads="1"/>
          </p:cNvSpPr>
          <p:nvPr>
            <p:ph type="title"/>
          </p:nvPr>
        </p:nvSpPr>
        <p:spPr>
          <a:xfrm>
            <a:off x="512763" y="230506"/>
            <a:ext cx="7848600" cy="1141094"/>
          </a:xfrm>
          <a:ln w="12700">
            <a:miter lim="800000"/>
            <a:headEnd/>
            <a:tailEnd/>
          </a:ln>
        </p:spPr>
        <p:txBody>
          <a:bodyPr lIns="51435" tIns="25718" rIns="0" bIns="25718" anchor="ctr">
            <a:normAutofit/>
          </a:bodyPr>
          <a:lstStyle/>
          <a:p>
            <a:r>
              <a:rPr lang="en-US" smtClean="0">
                <a:solidFill>
                  <a:srgbClr val="314D77"/>
                </a:solidFill>
              </a:rPr>
              <a:t>A natural river</a:t>
            </a:r>
          </a:p>
        </p:txBody>
      </p:sp>
      <p:sp>
        <p:nvSpPr>
          <p:cNvPr id="20486" name="AutoShape 7"/>
          <p:cNvSpPr>
            <a:spLocks/>
          </p:cNvSpPr>
          <p:nvPr/>
        </p:nvSpPr>
        <p:spPr bwMode="auto">
          <a:xfrm>
            <a:off x="638175" y="3543300"/>
            <a:ext cx="1066800" cy="1485900"/>
          </a:xfrm>
          <a:custGeom>
            <a:avLst/>
            <a:gdLst>
              <a:gd name="T0" fmla="*/ 0 w 21600"/>
              <a:gd name="T1" fmla="*/ 0 h 21600"/>
              <a:gd name="T2" fmla="*/ 21600 w 21600"/>
              <a:gd name="T3" fmla="*/ 21600 h 21600"/>
            </a:gdLst>
            <a:ahLst/>
            <a:cxnLst/>
            <a:rect l="T0" t="T1" r="T2" b="T3"/>
            <a:pathLst>
              <a:path w="21600" h="21600">
                <a:moveTo>
                  <a:pt x="21600" y="0"/>
                </a:moveTo>
                <a:lnTo>
                  <a:pt x="10029" y="2825"/>
                </a:lnTo>
                <a:lnTo>
                  <a:pt x="4436" y="5151"/>
                </a:lnTo>
                <a:lnTo>
                  <a:pt x="1157" y="8474"/>
                </a:lnTo>
                <a:lnTo>
                  <a:pt x="0" y="11132"/>
                </a:lnTo>
                <a:lnTo>
                  <a:pt x="1350" y="13625"/>
                </a:lnTo>
                <a:lnTo>
                  <a:pt x="4436" y="15785"/>
                </a:lnTo>
                <a:lnTo>
                  <a:pt x="8100" y="17612"/>
                </a:lnTo>
                <a:lnTo>
                  <a:pt x="11571" y="18443"/>
                </a:lnTo>
                <a:lnTo>
                  <a:pt x="15236" y="20105"/>
                </a:lnTo>
                <a:lnTo>
                  <a:pt x="18321" y="21600"/>
                </a:lnTo>
              </a:path>
            </a:pathLst>
          </a:custGeom>
          <a:noFill/>
          <a:ln w="508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pPr algn="ctr" eaLnBrk="0" hangingPunct="0"/>
            <a:endParaRPr lang="en-PH" sz="2400">
              <a:solidFill>
                <a:schemeClr val="bg2"/>
              </a:solidFill>
              <a:latin typeface="Verdana" pitchFamily="34" charset="0"/>
            </a:endParaRPr>
          </a:p>
        </p:txBody>
      </p:sp>
      <p:sp>
        <p:nvSpPr>
          <p:cNvPr id="33800" name="Rectangle 8"/>
          <p:cNvSpPr>
            <a:spLocks/>
          </p:cNvSpPr>
          <p:nvPr/>
        </p:nvSpPr>
        <p:spPr bwMode="auto">
          <a:xfrm>
            <a:off x="1643063" y="4286250"/>
            <a:ext cx="2214562" cy="462916"/>
          </a:xfrm>
          <a:prstGeom prst="rect">
            <a:avLst/>
          </a:prstGeom>
          <a:noFill/>
          <a:ln w="12700">
            <a:noFill/>
            <a:miter lim="800000"/>
            <a:headEnd/>
            <a:tailEnd/>
          </a:ln>
        </p:spPr>
        <p:txBody>
          <a:bodyPr lIns="0" tIns="0" rIns="0" bIns="0" anchor="ctr"/>
          <a:lstStyle/>
          <a:p>
            <a:pPr algn="ctr" eaLnBrk="0" hangingPunct="0">
              <a:defRPr/>
            </a:pPr>
            <a:r>
              <a:rPr lang="en-US" sz="2400" dirty="0">
                <a:solidFill>
                  <a:srgbClr val="FFC000"/>
                </a:solidFill>
                <a:effectLst>
                  <a:outerShdw blurRad="38100" dist="38100" dir="2700000" algn="tl">
                    <a:srgbClr val="000000">
                      <a:alpha val="43137"/>
                    </a:srgbClr>
                  </a:outerShdw>
                </a:effectLst>
                <a:latin typeface="Verdana" pitchFamily="-65" charset="0"/>
                <a:ea typeface="+mn-ea"/>
              </a:rPr>
              <a:t>Old channels</a:t>
            </a:r>
          </a:p>
        </p:txBody>
      </p:sp>
      <p:sp>
        <p:nvSpPr>
          <p:cNvPr id="20488" name="AutoShape 9"/>
          <p:cNvSpPr>
            <a:spLocks/>
          </p:cNvSpPr>
          <p:nvPr/>
        </p:nvSpPr>
        <p:spPr bwMode="auto">
          <a:xfrm>
            <a:off x="1352550" y="3886200"/>
            <a:ext cx="1066800" cy="1485900"/>
          </a:xfrm>
          <a:custGeom>
            <a:avLst/>
            <a:gdLst>
              <a:gd name="T0" fmla="*/ 0 w 21600"/>
              <a:gd name="T1" fmla="*/ 0 h 21600"/>
              <a:gd name="T2" fmla="*/ 21600 w 21600"/>
              <a:gd name="T3" fmla="*/ 21600 h 21600"/>
            </a:gdLst>
            <a:ahLst/>
            <a:cxnLst/>
            <a:rect l="T0" t="T1" r="T2" b="T3"/>
            <a:pathLst>
              <a:path w="21600" h="21600">
                <a:moveTo>
                  <a:pt x="21600" y="0"/>
                </a:moveTo>
                <a:lnTo>
                  <a:pt x="10029" y="2825"/>
                </a:lnTo>
                <a:lnTo>
                  <a:pt x="4436" y="5151"/>
                </a:lnTo>
                <a:lnTo>
                  <a:pt x="1157" y="8474"/>
                </a:lnTo>
                <a:lnTo>
                  <a:pt x="0" y="11132"/>
                </a:lnTo>
                <a:lnTo>
                  <a:pt x="1350" y="13625"/>
                </a:lnTo>
                <a:lnTo>
                  <a:pt x="4436" y="15785"/>
                </a:lnTo>
                <a:lnTo>
                  <a:pt x="8100" y="17612"/>
                </a:lnTo>
                <a:lnTo>
                  <a:pt x="11571" y="18443"/>
                </a:lnTo>
                <a:lnTo>
                  <a:pt x="15236" y="20105"/>
                </a:lnTo>
                <a:lnTo>
                  <a:pt x="18321" y="21600"/>
                </a:lnTo>
              </a:path>
            </a:pathLst>
          </a:custGeom>
          <a:noFill/>
          <a:ln w="508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pPr algn="ctr" eaLnBrk="0" hangingPunct="0"/>
            <a:endParaRPr lang="en-PH" sz="2400">
              <a:solidFill>
                <a:schemeClr val="bg2"/>
              </a:solidFill>
              <a:latin typeface="Verdana" pitchFamily="34" charset="0"/>
            </a:endParaRPr>
          </a:p>
        </p:txBody>
      </p:sp>
      <p:sp>
        <p:nvSpPr>
          <p:cNvPr id="33802" name="Rectangle 10"/>
          <p:cNvSpPr>
            <a:spLocks/>
          </p:cNvSpPr>
          <p:nvPr/>
        </p:nvSpPr>
        <p:spPr bwMode="auto">
          <a:xfrm>
            <a:off x="4237030" y="3980617"/>
            <a:ext cx="1150956" cy="369332"/>
          </a:xfrm>
          <a:prstGeom prst="rect">
            <a:avLst/>
          </a:prstGeom>
          <a:noFill/>
          <a:ln w="12700">
            <a:noFill/>
            <a:miter lim="800000"/>
            <a:headEnd/>
            <a:tailEnd/>
          </a:ln>
        </p:spPr>
        <p:txBody>
          <a:bodyPr wrap="none" lIns="0" tIns="0" rIns="0" bIns="0" anchor="ctr">
            <a:spAutoFit/>
          </a:bodyPr>
          <a:lstStyle/>
          <a:p>
            <a:pPr algn="ctr" eaLnBrk="0" hangingPunct="0">
              <a:defRPr/>
            </a:pPr>
            <a:r>
              <a:rPr lang="en-US" sz="2400" dirty="0">
                <a:solidFill>
                  <a:srgbClr val="FFC000"/>
                </a:solidFill>
                <a:effectLst>
                  <a:outerShdw blurRad="38100" dist="38100" dir="2700000" algn="tl">
                    <a:srgbClr val="000000">
                      <a:alpha val="43137"/>
                    </a:srgbClr>
                  </a:outerShdw>
                </a:effectLst>
                <a:latin typeface="Verdana" pitchFamily="-65" charset="0"/>
                <a:ea typeface="+mn-ea"/>
              </a:rPr>
              <a:t>Pioneer</a:t>
            </a:r>
          </a:p>
        </p:txBody>
      </p:sp>
      <p:sp>
        <p:nvSpPr>
          <p:cNvPr id="33803" name="Line 11"/>
          <p:cNvSpPr>
            <a:spLocks noChangeShapeType="1"/>
          </p:cNvSpPr>
          <p:nvPr/>
        </p:nvSpPr>
        <p:spPr bwMode="auto">
          <a:xfrm>
            <a:off x="4667251" y="3086100"/>
            <a:ext cx="346075" cy="840106"/>
          </a:xfrm>
          <a:prstGeom prst="line">
            <a:avLst/>
          </a:prstGeom>
          <a:ln>
            <a:headEnd type="stealth" w="med" len="med"/>
            <a:tailEnd/>
          </a:ln>
        </p:spPr>
        <p:style>
          <a:lnRef idx="1">
            <a:schemeClr val="accent1"/>
          </a:lnRef>
          <a:fillRef idx="0">
            <a:schemeClr val="accent1"/>
          </a:fillRef>
          <a:effectRef idx="0">
            <a:schemeClr val="accent1"/>
          </a:effectRef>
          <a:fontRef idx="minor">
            <a:schemeClr val="tx1"/>
          </a:fontRef>
        </p:style>
        <p:txBody>
          <a:bodyPr lIns="51435" tIns="25718" rIns="51435" bIns="25718"/>
          <a:lstStyle/>
          <a:p>
            <a:pPr algn="ctr" eaLnBrk="0" hangingPunct="0">
              <a:defRPr/>
            </a:pPr>
            <a:endParaRPr lang="en-PH" sz="2400">
              <a:effectLst>
                <a:outerShdw blurRad="38100" dist="38100" dir="2700000" algn="tl">
                  <a:srgbClr val="000000">
                    <a:alpha val="43137"/>
                  </a:srgbClr>
                </a:outerShdw>
              </a:effectLst>
            </a:endParaRPr>
          </a:p>
        </p:txBody>
      </p:sp>
      <p:sp>
        <p:nvSpPr>
          <p:cNvPr id="33804" name="Line 12"/>
          <p:cNvSpPr>
            <a:spLocks noChangeShapeType="1"/>
          </p:cNvSpPr>
          <p:nvPr/>
        </p:nvSpPr>
        <p:spPr bwMode="auto">
          <a:xfrm rot="10800000">
            <a:off x="5557839" y="4215766"/>
            <a:ext cx="547687" cy="127634"/>
          </a:xfrm>
          <a:prstGeom prst="line">
            <a:avLst/>
          </a:prstGeom>
          <a:ln>
            <a:headEnd type="stealth" w="med" len="med"/>
            <a:tailEnd/>
          </a:ln>
        </p:spPr>
        <p:style>
          <a:lnRef idx="1">
            <a:schemeClr val="accent1"/>
          </a:lnRef>
          <a:fillRef idx="0">
            <a:schemeClr val="accent1"/>
          </a:fillRef>
          <a:effectRef idx="0">
            <a:schemeClr val="accent1"/>
          </a:effectRef>
          <a:fontRef idx="minor">
            <a:schemeClr val="tx1"/>
          </a:fontRef>
        </p:style>
        <p:txBody>
          <a:bodyPr lIns="51435" tIns="25718" rIns="51435" bIns="25718"/>
          <a:lstStyle/>
          <a:p>
            <a:pPr algn="ctr" eaLnBrk="0" hangingPunct="0">
              <a:defRPr/>
            </a:pPr>
            <a:endParaRPr lang="en-PH" sz="2400"/>
          </a:p>
        </p:txBody>
      </p:sp>
      <p:sp>
        <p:nvSpPr>
          <p:cNvPr id="33805" name="Line 13"/>
          <p:cNvSpPr>
            <a:spLocks noChangeShapeType="1"/>
          </p:cNvSpPr>
          <p:nvPr/>
        </p:nvSpPr>
        <p:spPr bwMode="auto">
          <a:xfrm rot="10800000">
            <a:off x="5200650" y="4406266"/>
            <a:ext cx="209550" cy="1605914"/>
          </a:xfrm>
          <a:prstGeom prst="line">
            <a:avLst/>
          </a:prstGeom>
          <a:ln>
            <a:headEnd type="stealth" w="med" len="med"/>
            <a:tailEnd/>
          </a:ln>
        </p:spPr>
        <p:style>
          <a:lnRef idx="1">
            <a:schemeClr val="accent1"/>
          </a:lnRef>
          <a:fillRef idx="0">
            <a:schemeClr val="accent1"/>
          </a:fillRef>
          <a:effectRef idx="0">
            <a:schemeClr val="accent1"/>
          </a:effectRef>
          <a:fontRef idx="minor">
            <a:schemeClr val="tx1"/>
          </a:fontRef>
        </p:style>
        <p:txBody>
          <a:bodyPr lIns="51435" tIns="25718" rIns="51435" bIns="25718"/>
          <a:lstStyle/>
          <a:p>
            <a:pPr algn="ctr" eaLnBrk="0" hangingPunct="0">
              <a:defRPr/>
            </a:pPr>
            <a:endParaRPr lang="en-PH" sz="2400">
              <a:effectLst>
                <a:outerShdw blurRad="38100" dist="38100" dir="2700000" algn="tl">
                  <a:srgbClr val="000000">
                    <a:alpha val="43137"/>
                  </a:srgbClr>
                </a:outerShdw>
              </a:effectLst>
            </a:endParaRPr>
          </a:p>
        </p:txBody>
      </p:sp>
      <p:sp>
        <p:nvSpPr>
          <p:cNvPr id="20493" name="Rectangle 6"/>
          <p:cNvSpPr>
            <a:spLocks/>
          </p:cNvSpPr>
          <p:nvPr/>
        </p:nvSpPr>
        <p:spPr bwMode="auto">
          <a:xfrm>
            <a:off x="1357313" y="1737361"/>
            <a:ext cx="47529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eaLnBrk="0" hangingPunct="0">
              <a:spcBef>
                <a:spcPts val="875"/>
              </a:spcBef>
            </a:pPr>
            <a:r>
              <a:rPr lang="en-US" sz="1500">
                <a:latin typeface="Arial" pitchFamily="34" charset="0"/>
                <a:sym typeface="Arial" pitchFamily="34" charset="0"/>
              </a:rPr>
              <a:t>A river is diverse in landscape types because of its dynamic nature.</a:t>
            </a:r>
          </a:p>
          <a:p>
            <a:pPr eaLnBrk="0" hangingPunct="0">
              <a:spcBef>
                <a:spcPts val="875"/>
              </a:spcBef>
            </a:pPr>
            <a:r>
              <a:rPr lang="en-US" sz="1500">
                <a:latin typeface="Arial" pitchFamily="34" charset="0"/>
                <a:sym typeface="Arial" pitchFamily="34" charset="0"/>
              </a:rPr>
              <a:t>Old elements dissappear while young elements are formed, this is called rejuvenation.</a:t>
            </a:r>
          </a:p>
        </p:txBody>
      </p:sp>
    </p:spTree>
    <p:extLst>
      <p:ext uri="{BB962C8B-B14F-4D97-AF65-F5344CB8AC3E}">
        <p14:creationId xmlns:p14="http://schemas.microsoft.com/office/powerpoint/2010/main" xmlns="" val="428344825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8078" y="1704660"/>
            <a:ext cx="4805363" cy="369332"/>
          </a:xfrm>
          <a:prstGeom prst="rect">
            <a:avLst/>
          </a:prstGeom>
          <a:noFill/>
        </p:spPr>
        <p:txBody>
          <a:bodyPr>
            <a:spAutoFit/>
          </a:bodyPr>
          <a:lstStyle/>
          <a:p>
            <a:pPr eaLnBrk="0" hangingPunct="0">
              <a:defRPr/>
            </a:pPr>
            <a:r>
              <a:rPr lang="nl-NL" sz="1800" dirty="0" err="1">
                <a:latin typeface="+mn-lt"/>
                <a:ea typeface="+mn-ea"/>
              </a:rPr>
              <a:t>Spatial</a:t>
            </a:r>
            <a:r>
              <a:rPr lang="nl-NL" sz="1800" dirty="0">
                <a:latin typeface="+mn-lt"/>
                <a:ea typeface="+mn-ea"/>
              </a:rPr>
              <a:t> distribution of </a:t>
            </a:r>
            <a:r>
              <a:rPr lang="nl-NL" sz="1800" dirty="0" err="1">
                <a:latin typeface="+mn-lt"/>
                <a:ea typeface="+mn-ea"/>
              </a:rPr>
              <a:t>floodplain</a:t>
            </a:r>
            <a:r>
              <a:rPr lang="nl-NL" sz="1800" dirty="0">
                <a:latin typeface="+mn-lt"/>
                <a:ea typeface="+mn-ea"/>
              </a:rPr>
              <a:t> </a:t>
            </a:r>
            <a:r>
              <a:rPr lang="nl-NL" sz="1800" dirty="0" err="1">
                <a:latin typeface="+mn-lt"/>
                <a:ea typeface="+mn-ea"/>
              </a:rPr>
              <a:t>age</a:t>
            </a:r>
            <a:r>
              <a:rPr lang="nl-NL" sz="1800" dirty="0">
                <a:latin typeface="+mn-lt"/>
                <a:ea typeface="+mn-ea"/>
              </a:rPr>
              <a:t>.</a:t>
            </a:r>
          </a:p>
        </p:txBody>
      </p:sp>
      <p:sp>
        <p:nvSpPr>
          <p:cNvPr id="34820" name="Title 1"/>
          <p:cNvSpPr>
            <a:spLocks noGrp="1"/>
          </p:cNvSpPr>
          <p:nvPr>
            <p:ph type="title"/>
          </p:nvPr>
        </p:nvSpPr>
        <p:spPr/>
        <p:txBody>
          <a:bodyPr/>
          <a:lstStyle/>
          <a:p>
            <a:r>
              <a:rPr lang="nl-NL" smtClean="0">
                <a:solidFill>
                  <a:srgbClr val="314D77"/>
                </a:solidFill>
              </a:rPr>
              <a:t>Mozaïc of old and young</a:t>
            </a:r>
          </a:p>
        </p:txBody>
      </p:sp>
      <p:sp>
        <p:nvSpPr>
          <p:cNvPr id="11" name="TextBox 4"/>
          <p:cNvSpPr txBox="1"/>
          <p:nvPr/>
        </p:nvSpPr>
        <p:spPr>
          <a:xfrm>
            <a:off x="725847" y="6027420"/>
            <a:ext cx="4560888" cy="369332"/>
          </a:xfrm>
          <a:prstGeom prst="rect">
            <a:avLst/>
          </a:prstGeom>
          <a:noFill/>
        </p:spPr>
        <p:txBody>
          <a:bodyPr>
            <a:spAutoFit/>
          </a:bodyPr>
          <a:lstStyle/>
          <a:p>
            <a:pPr algn="ctr" eaLnBrk="0" hangingPunct="0">
              <a:defRPr/>
            </a:pPr>
            <a:r>
              <a:rPr lang="nl-NL" sz="1800" dirty="0">
                <a:latin typeface="+mn-lt"/>
                <a:ea typeface="+mn-ea"/>
              </a:rPr>
              <a:t>Age distribution of </a:t>
            </a:r>
            <a:r>
              <a:rPr lang="nl-NL" sz="1800" dirty="0" err="1" smtClean="0">
                <a:latin typeface="+mn-lt"/>
                <a:ea typeface="+mn-ea"/>
              </a:rPr>
              <a:t>floodplain</a:t>
            </a:r>
            <a:r>
              <a:rPr lang="nl-NL" sz="1800" dirty="0" smtClean="0">
                <a:latin typeface="+mn-lt"/>
                <a:ea typeface="+mn-ea"/>
              </a:rPr>
              <a:t> area </a:t>
            </a:r>
            <a:r>
              <a:rPr lang="nl-NL" sz="1800" dirty="0">
                <a:latin typeface="+mn-lt"/>
                <a:ea typeface="+mn-ea"/>
              </a:rPr>
              <a:t>in </a:t>
            </a:r>
            <a:r>
              <a:rPr lang="nl-NL" sz="1800" dirty="0" err="1" smtClean="0">
                <a:latin typeface="+mn-lt"/>
                <a:ea typeface="+mn-ea"/>
              </a:rPr>
              <a:t>years</a:t>
            </a:r>
            <a:endParaRPr lang="nl-NL" sz="1800" dirty="0">
              <a:latin typeface="+mn-lt"/>
              <a:ea typeface="+mn-ea"/>
            </a:endParaRPr>
          </a:p>
        </p:txBody>
      </p:sp>
      <p:sp>
        <p:nvSpPr>
          <p:cNvPr id="34824" name="Text Box 8"/>
          <p:cNvSpPr txBox="1">
            <a:spLocks noChangeArrowheads="1"/>
          </p:cNvSpPr>
          <p:nvPr/>
        </p:nvSpPr>
        <p:spPr bwMode="auto">
          <a:xfrm>
            <a:off x="61913" y="6536056"/>
            <a:ext cx="590232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nl-NL" sz="1000">
                <a:solidFill>
                  <a:schemeClr val="bg2"/>
                </a:solidFill>
                <a:latin typeface="Verdana" pitchFamily="34" charset="0"/>
              </a:rPr>
              <a:t>Geerling et al. 2006. Hydrobiologia</a:t>
            </a:r>
            <a:endParaRPr lang="en-US" sz="1000">
              <a:solidFill>
                <a:schemeClr val="bg2"/>
              </a:solidFill>
              <a:latin typeface="Verdana"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30380" y="2499990"/>
            <a:ext cx="4046538"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FloodplainAgeBW"/>
          <p:cNvPicPr>
            <a:picLocks noChangeAspect="1" noChangeArrowheads="1"/>
          </p:cNvPicPr>
          <p:nvPr/>
        </p:nvPicPr>
        <p:blipFill>
          <a:blip r:embed="rId4">
            <a:extLst>
              <a:ext uri="{28A0092B-C50C-407E-A947-70E740481C1C}">
                <a14:useLocalDpi xmlns:a14="http://schemas.microsoft.com/office/drawing/2010/main" xmlns="" val="0"/>
              </a:ext>
            </a:extLst>
          </a:blip>
          <a:srcRect l="8002" t="4608" r="6142" b="4201"/>
          <a:stretch>
            <a:fillRect/>
          </a:stretch>
        </p:blipFill>
        <p:spPr bwMode="auto">
          <a:xfrm>
            <a:off x="5341938" y="1197355"/>
            <a:ext cx="3703637"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FloodplainAgeBW"/>
          <p:cNvPicPr/>
          <p:nvPr/>
        </p:nvPicPr>
        <p:blipFill>
          <a:blip r:embed="rId4"/>
          <a:srcRect l="75828" t="69283" r="10893" b="12715"/>
          <a:stretch>
            <a:fillRect/>
          </a:stretch>
        </p:blipFill>
        <p:spPr bwMode="auto">
          <a:xfrm>
            <a:off x="8021638" y="4459711"/>
            <a:ext cx="1023937" cy="1978025"/>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1279" y="6454085"/>
            <a:ext cx="6838617" cy="400110"/>
          </a:xfrm>
          <a:prstGeom prst="rect">
            <a:avLst/>
          </a:prstGeom>
        </p:spPr>
        <p:txBody>
          <a:bodyPr wrap="square">
            <a:spAutoFit/>
          </a:bodyPr>
          <a:lstStyle/>
          <a:p>
            <a:r>
              <a:rPr lang="en-GB" sz="1000" dirty="0">
                <a:solidFill>
                  <a:schemeClr val="bg1">
                    <a:lumMod val="50000"/>
                  </a:schemeClr>
                </a:solidFill>
              </a:rPr>
              <a:t>Geerling, G. W. G., Ragas, A. M. J., Leuven, R. S. E. W., van Den Berg, J. J. H., </a:t>
            </a:r>
            <a:r>
              <a:rPr lang="en-GB" sz="1000" dirty="0" err="1">
                <a:solidFill>
                  <a:schemeClr val="bg1">
                    <a:lumMod val="50000"/>
                  </a:schemeClr>
                </a:solidFill>
              </a:rPr>
              <a:t>Breedveld</a:t>
            </a:r>
            <a:r>
              <a:rPr lang="en-GB" sz="1000" dirty="0">
                <a:solidFill>
                  <a:schemeClr val="bg1">
                    <a:lumMod val="50000"/>
                  </a:schemeClr>
                </a:solidFill>
              </a:rPr>
              <a:t>, M., </a:t>
            </a:r>
            <a:r>
              <a:rPr lang="en-GB" sz="1000" dirty="0" err="1">
                <a:solidFill>
                  <a:schemeClr val="bg1">
                    <a:lumMod val="50000"/>
                  </a:schemeClr>
                </a:solidFill>
              </a:rPr>
              <a:t>Liefhebber</a:t>
            </a:r>
            <a:r>
              <a:rPr lang="en-GB" sz="1000" dirty="0">
                <a:solidFill>
                  <a:schemeClr val="bg1">
                    <a:lumMod val="50000"/>
                  </a:schemeClr>
                </a:solidFill>
              </a:rPr>
              <a:t>, D., &amp; Smits, A. J. M. (2006). Succession and rejuvenation in floodplains along the river Allier (France). </a:t>
            </a:r>
            <a:r>
              <a:rPr lang="en-GB" sz="1000" dirty="0" err="1">
                <a:solidFill>
                  <a:schemeClr val="bg1">
                    <a:lumMod val="50000"/>
                  </a:schemeClr>
                </a:solidFill>
              </a:rPr>
              <a:t>Hydrobiologia</a:t>
            </a:r>
            <a:r>
              <a:rPr lang="en-GB" sz="1000" dirty="0">
                <a:solidFill>
                  <a:schemeClr val="bg1">
                    <a:lumMod val="50000"/>
                  </a:schemeClr>
                </a:solidFill>
              </a:rPr>
              <a:t>, 565(1), 71–86</a:t>
            </a:r>
            <a:r>
              <a:rPr lang="en-GB" sz="1000" dirty="0" smtClean="0">
                <a:solidFill>
                  <a:schemeClr val="bg1">
                    <a:lumMod val="50000"/>
                  </a:schemeClr>
                </a:solidFill>
              </a:rPr>
              <a:t>.</a:t>
            </a:r>
            <a:endParaRPr lang="en-GB" sz="1000" dirty="0">
              <a:solidFill>
                <a:schemeClr val="bg1">
                  <a:lumMod val="50000"/>
                </a:schemeClr>
              </a:solidFill>
            </a:endParaRPr>
          </a:p>
        </p:txBody>
      </p:sp>
    </p:spTree>
    <p:extLst>
      <p:ext uri="{BB962C8B-B14F-4D97-AF65-F5344CB8AC3E}">
        <p14:creationId xmlns:p14="http://schemas.microsoft.com/office/powerpoint/2010/main" xmlns="" val="2381757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 y="1239838"/>
            <a:ext cx="8736405" cy="360362"/>
          </a:xfrm>
        </p:spPr>
        <p:txBody>
          <a:bodyPr/>
          <a:lstStyle/>
          <a:p>
            <a:pPr algn="ctr">
              <a:buClr>
                <a:srgbClr val="FF0000"/>
              </a:buClr>
            </a:pPr>
            <a:r>
              <a:rPr lang="en-GB" dirty="0"/>
              <a:t>THE REFORM FRAMEWORK: 3. </a:t>
            </a:r>
            <a:r>
              <a:rPr lang="en-GB" dirty="0" smtClean="0"/>
              <a:t>ASSESSMENT</a:t>
            </a:r>
            <a:endParaRPr lang="en-GB" dirty="0"/>
          </a:p>
        </p:txBody>
      </p:sp>
      <p:grpSp>
        <p:nvGrpSpPr>
          <p:cNvPr id="23" name="Group 22"/>
          <p:cNvGrpSpPr/>
          <p:nvPr/>
        </p:nvGrpSpPr>
        <p:grpSpPr>
          <a:xfrm>
            <a:off x="424089" y="1871068"/>
            <a:ext cx="2520234" cy="4477757"/>
            <a:chOff x="3018423" y="1658423"/>
            <a:chExt cx="2520234" cy="4477757"/>
          </a:xfrm>
        </p:grpSpPr>
        <p:sp>
          <p:nvSpPr>
            <p:cNvPr id="5" name="Curved Left Arrow 4"/>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Curved Left Arrow 5"/>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7" name="Left-Right Arrow 6"/>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8" name="Down Arrow 7"/>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9" name="Left-Right Arrow 8"/>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Rectangle 9"/>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1" name="Rectangle 10"/>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2" name="Rectangle 11"/>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3" name="Group 12"/>
            <p:cNvGrpSpPr/>
            <p:nvPr/>
          </p:nvGrpSpPr>
          <p:grpSpPr>
            <a:xfrm>
              <a:off x="3458912" y="1658423"/>
              <a:ext cx="1690721" cy="2381788"/>
              <a:chOff x="1160929" y="130782"/>
              <a:chExt cx="2108481" cy="4135594"/>
            </a:xfrm>
          </p:grpSpPr>
          <p:sp>
            <p:nvSpPr>
              <p:cNvPr id="14" name="Rectangle 13"/>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5" name="Rectangle 14"/>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6" name="Rectangle 15"/>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7" name="Rectangle 16"/>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18" name="Rectangle 17"/>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19" name="Down Arrow 18"/>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0" name="Down Arrow 19"/>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1" name="Down Arrow 20"/>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25" name="TextBox 24"/>
          <p:cNvSpPr txBox="1"/>
          <p:nvPr/>
        </p:nvSpPr>
        <p:spPr>
          <a:xfrm>
            <a:off x="3015644" y="1654869"/>
            <a:ext cx="5925156" cy="5324535"/>
          </a:xfrm>
          <a:prstGeom prst="rect">
            <a:avLst/>
          </a:prstGeom>
          <a:noFill/>
        </p:spPr>
        <p:txBody>
          <a:bodyPr wrap="square" rtlCol="0">
            <a:spAutoFit/>
          </a:bodyPr>
          <a:lstStyle/>
          <a:p>
            <a:pPr>
              <a:spcAft>
                <a:spcPts val="1000"/>
              </a:spcAft>
            </a:pPr>
            <a:r>
              <a:rPr lang="en-GB" sz="2000" dirty="0">
                <a:solidFill>
                  <a:srgbClr val="006699"/>
                </a:solidFill>
                <a:latin typeface="Verdana" panose="020B0604030504040204" pitchFamily="34" charset="0"/>
                <a:ea typeface="Verdana" panose="020B0604030504040204" pitchFamily="34" charset="0"/>
                <a:cs typeface="Verdana" panose="020B0604030504040204" pitchFamily="34" charset="0"/>
              </a:rPr>
              <a:t>I: RIVER TYPE. What does my reach look like?</a:t>
            </a:r>
          </a:p>
          <a:p>
            <a:pPr>
              <a:spcAft>
                <a:spcPts val="1000"/>
              </a:spcAft>
            </a:pPr>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Aft>
                <a:spcPts val="1000"/>
              </a:spcAft>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II: WITHIN REACH FEATURES. </a:t>
            </a:r>
          </a:p>
          <a:p>
            <a:pPr>
              <a:spcAft>
                <a:spcPts val="1000"/>
              </a:spcAft>
            </a:pP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Are features appropriate for the </a:t>
            </a:r>
            <a:r>
              <a:rPr lang="en-GB" sz="1900"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hydromorphological</a:t>
            </a:r>
            <a:r>
              <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river type and in good condition?</a:t>
            </a:r>
          </a:p>
          <a:p>
            <a:endPar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Aft>
                <a:spcPts val="1000"/>
              </a:spcAft>
            </a:pPr>
            <a:r>
              <a:rPr lang="en-GB" sz="2000" b="1" dirty="0">
                <a:solidFill>
                  <a:srgbClr val="006699"/>
                </a:solidFill>
                <a:latin typeface="Verdana" panose="020B0604030504040204" pitchFamily="34" charset="0"/>
                <a:ea typeface="Verdana" panose="020B0604030504040204" pitchFamily="34" charset="0"/>
                <a:cs typeface="Verdana" panose="020B0604030504040204" pitchFamily="34" charset="0"/>
              </a:rPr>
              <a:t>III: CATCHMENT TO REACH PROCESSES</a:t>
            </a:r>
          </a:p>
          <a:p>
            <a:pPr>
              <a:spcAft>
                <a:spcPts val="1000"/>
              </a:spcAft>
            </a:pPr>
            <a:r>
              <a:rPr lang="en-GB" sz="2000" b="1" dirty="0">
                <a:solidFill>
                  <a:srgbClr val="006699"/>
                </a:solidFill>
                <a:latin typeface="Verdana" panose="020B0604030504040204" pitchFamily="34" charset="0"/>
                <a:ea typeface="Verdana" panose="020B0604030504040204" pitchFamily="34" charset="0"/>
                <a:cs typeface="Verdana" panose="020B0604030504040204" pitchFamily="34" charset="0"/>
              </a:rPr>
              <a:t>How is the reach affected by larger-scale influences?</a:t>
            </a: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p:cNvSpPr/>
          <p:nvPr/>
        </p:nvSpPr>
        <p:spPr>
          <a:xfrm>
            <a:off x="287096" y="6466149"/>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Summer school lecture A. Gurnell</a:t>
            </a:r>
          </a:p>
        </p:txBody>
      </p:sp>
    </p:spTree>
    <p:extLst>
      <p:ext uri="{BB962C8B-B14F-4D97-AF65-F5344CB8AC3E}">
        <p14:creationId xmlns:p14="http://schemas.microsoft.com/office/powerpoint/2010/main" xmlns="" val="33884440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changing catchments - urbanisation</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13</a:t>
            </a:fld>
            <a:endParaRPr lang="de-DE"/>
          </a:p>
        </p:txBody>
      </p:sp>
      <p:pic>
        <p:nvPicPr>
          <p:cNvPr id="5" name="Jakarta Do Nothing Case Urban.avi">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bwMode="auto">
          <a:xfrm>
            <a:off x="792162" y="1671677"/>
            <a:ext cx="7659687" cy="4805847"/>
          </a:xfrm>
          <a:prstGeom prst="rect">
            <a:avLst/>
          </a:prstGeom>
          <a:noFill/>
          <a:ln w="9525">
            <a:noFill/>
            <a:miter lim="800000"/>
            <a:headEnd/>
            <a:tailEnd/>
          </a:ln>
        </p:spPr>
      </p:pic>
    </p:spTree>
    <p:extLst>
      <p:ext uri="{BB962C8B-B14F-4D97-AF65-F5344CB8AC3E}">
        <p14:creationId xmlns:p14="http://schemas.microsoft.com/office/powerpoint/2010/main" xmlns="" val="1246003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9249CF5-1E59-4D7B-9D16-38CDC8CB944F}" type="slidenum">
              <a:rPr lang="de-DE" smtClean="0"/>
              <a:pPr>
                <a:defRPr/>
              </a:pPr>
              <a:t>14</a:t>
            </a:fld>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0327961">
            <a:off x="-56561" y="1568795"/>
            <a:ext cx="3398363" cy="2548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245917">
            <a:off x="2871625" y="1234714"/>
            <a:ext cx="2795047" cy="20962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79112" y="2511129"/>
            <a:ext cx="3011864" cy="22588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20659472">
            <a:off x="3385834" y="4023729"/>
            <a:ext cx="3162693" cy="23720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rot="251050">
            <a:off x="5459541" y="1380079"/>
            <a:ext cx="3539765" cy="2654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806588">
            <a:off x="5592925" y="3956898"/>
            <a:ext cx="3790383" cy="2842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rot="21177218">
            <a:off x="60041" y="4125654"/>
            <a:ext cx="3379509" cy="2534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57555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3" y="1239838"/>
            <a:ext cx="8133347" cy="360362"/>
          </a:xfrm>
        </p:spPr>
        <p:txBody>
          <a:bodyPr/>
          <a:lstStyle/>
          <a:p>
            <a:r>
              <a:rPr lang="en-GB" dirty="0" smtClean="0"/>
              <a:t>Angela’s and Massimo’s total perspective vortex </a:t>
            </a:r>
            <a:r>
              <a:rPr lang="en-GB" sz="800" dirty="0" smtClean="0"/>
              <a:t>(Hitch Hikers Guide to the Galaxy)</a:t>
            </a:r>
            <a:endParaRPr lang="en-GB" sz="800"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15</a:t>
            </a:fld>
            <a:endParaRPr lang="de-DE"/>
          </a:p>
        </p:txBody>
      </p:sp>
      <p:grpSp>
        <p:nvGrpSpPr>
          <p:cNvPr id="6" name="Group 5"/>
          <p:cNvGrpSpPr/>
          <p:nvPr/>
        </p:nvGrpSpPr>
        <p:grpSpPr>
          <a:xfrm>
            <a:off x="5904185" y="1785381"/>
            <a:ext cx="3018285" cy="4936094"/>
            <a:chOff x="5904185" y="1785381"/>
            <a:chExt cx="3018285" cy="4936094"/>
          </a:xfrm>
        </p:grpSpPr>
        <p:grpSp>
          <p:nvGrpSpPr>
            <p:cNvPr id="5" name="Group 4"/>
            <p:cNvGrpSpPr/>
            <p:nvPr/>
          </p:nvGrpSpPr>
          <p:grpSpPr>
            <a:xfrm>
              <a:off x="6399162" y="4305047"/>
              <a:ext cx="2523308" cy="2416428"/>
              <a:chOff x="6399162" y="4305047"/>
              <a:chExt cx="2523308" cy="241642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99162" y="4305047"/>
                <a:ext cx="2523308" cy="24164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528061" y="6310254"/>
                <a:ext cx="2394409" cy="400110"/>
              </a:xfrm>
              <a:prstGeom prst="rect">
                <a:avLst/>
              </a:prstGeom>
              <a:noFill/>
            </p:spPr>
            <p:txBody>
              <a:bodyPr wrap="square" rtlCol="0">
                <a:spAutoFit/>
              </a:bodyPr>
              <a:lstStyle/>
              <a:p>
                <a:r>
                  <a:rPr lang="en-GB" sz="2000" b="1" dirty="0" smtClean="0"/>
                  <a:t>wiki.reformrivers.eu</a:t>
                </a:r>
                <a:endParaRPr lang="en-GB" sz="2000" b="1" dirty="0"/>
              </a:p>
            </p:txBody>
          </p:sp>
        </p:grpSp>
        <p:pic>
          <p:nvPicPr>
            <p:cNvPr id="3075" name="Picture 3"/>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8300" b="90000" l="800" r="97500">
                          <a14:foregroundMark x1="21800" y1="30500" x2="21800" y2="30500"/>
                          <a14:backgroundMark x1="22000" y1="10800" x2="22000" y2="10800"/>
                          <a14:backgroundMark x1="13600" y1="10100" x2="13600" y2="10100"/>
                          <a14:backgroundMark x1="27400" y1="86200" x2="27400" y2="86200"/>
                          <a14:backgroundMark x1="30700" y1="96300" x2="30700" y2="96300"/>
                          <a14:backgroundMark x1="79200" y1="96500" x2="79200" y2="96500"/>
                        </a14:backgroundRemoval>
                      </a14:imgEffect>
                    </a14:imgLayer>
                  </a14:imgProps>
                </a:ext>
                <a:ext uri="{28A0092B-C50C-407E-A947-70E740481C1C}">
                  <a14:useLocalDpi xmlns:a14="http://schemas.microsoft.com/office/drawing/2010/main" xmlns="" val="0"/>
                </a:ext>
              </a:extLst>
            </a:blip>
            <a:srcRect/>
            <a:stretch>
              <a:fillRect/>
            </a:stretch>
          </p:blipFill>
          <p:spPr bwMode="auto">
            <a:xfrm rot="1899521">
              <a:off x="5904185" y="1785381"/>
              <a:ext cx="2951593" cy="29515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7" name="TextBox 6"/>
          <p:cNvSpPr txBox="1"/>
          <p:nvPr/>
        </p:nvSpPr>
        <p:spPr>
          <a:xfrm>
            <a:off x="851100" y="3474050"/>
            <a:ext cx="5059783" cy="830997"/>
          </a:xfrm>
          <a:prstGeom prst="rect">
            <a:avLst/>
          </a:prstGeom>
          <a:noFill/>
        </p:spPr>
        <p:txBody>
          <a:bodyPr wrap="none" rtlCol="0">
            <a:spAutoFit/>
          </a:bodyPr>
          <a:lstStyle/>
          <a:p>
            <a:r>
              <a:rPr lang="en-US" dirty="0" smtClean="0"/>
              <a:t>Image of Hitch Hikers Guide</a:t>
            </a:r>
          </a:p>
          <a:p>
            <a:r>
              <a:rPr lang="en-US" dirty="0" smtClean="0"/>
              <a:t>Removed because of copyright reasons</a:t>
            </a:r>
            <a:endParaRPr lang="en-US" dirty="0"/>
          </a:p>
        </p:txBody>
      </p:sp>
    </p:spTree>
    <p:extLst>
      <p:ext uri="{BB962C8B-B14F-4D97-AF65-F5344CB8AC3E}">
        <p14:creationId xmlns:p14="http://schemas.microsoft.com/office/powerpoint/2010/main" xmlns="" val="15441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87096" y="1621106"/>
            <a:ext cx="8533054" cy="4893647"/>
          </a:xfrm>
          <a:prstGeom prst="rect">
            <a:avLst/>
          </a:prstGeom>
          <a:noFill/>
        </p:spPr>
        <p:txBody>
          <a:bodyPr wrap="square" rtlCol="0">
            <a:spAutoFit/>
          </a:bodyPr>
          <a:lstStyle/>
          <a:p>
            <a:pPr>
              <a:lnSpc>
                <a:spcPct val="150000"/>
              </a:lnSpc>
              <a:buClr>
                <a:srgbClr val="FF0000"/>
              </a:buClr>
            </a:pPr>
            <a:r>
              <a:rPr lang="en-GB" sz="16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Questions to answer in context of management / rehabilitation design:</a:t>
            </a:r>
            <a:br>
              <a:rPr lang="en-GB" sz="16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br>
            <a:endParaRPr lang="en-GB" sz="1600" b="1"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914400" lvl="1" indent="-457200">
              <a:lnSpc>
                <a:spcPct val="150000"/>
              </a:lnSpc>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a:t>
            </a:r>
            <a:r>
              <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rPr>
              <a:t>what extent can </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reach </a:t>
            </a:r>
            <a:r>
              <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rPr>
              <a:t>interventions be removed (in channel, </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in riparian </a:t>
            </a:r>
            <a:r>
              <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rPr>
              <a:t>margins</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t>
            </a:r>
          </a:p>
          <a:p>
            <a:pPr marL="914400" lvl="1" indent="-457200">
              <a:lnSpc>
                <a:spcPct val="150000"/>
              </a:lnSpc>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a:t>
            </a:r>
            <a:r>
              <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rPr>
              <a:t>what extent can </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natural processes to the reach be reinstated (catchment and local)?</a:t>
            </a:r>
          </a:p>
          <a:p>
            <a:pPr marL="914400" lvl="1" indent="-457200">
              <a:lnSpc>
                <a:spcPct val="150000"/>
              </a:lnSpc>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How may processes change in the near future (catchment and local scenarios)?</a:t>
            </a:r>
          </a:p>
          <a:p>
            <a:pPr marL="914400" lvl="1" indent="-457200">
              <a:lnSpc>
                <a:spcPct val="150000"/>
              </a:lnSpc>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Given  question 1 to 3, is current reach type the most sustainable option or is another type (of those present within landscape unit) more appropriate?</a:t>
            </a:r>
          </a:p>
          <a:p>
            <a:pPr marL="914400" lvl="1" indent="-457200">
              <a:lnSpc>
                <a:spcPct val="150000"/>
              </a:lnSpc>
              <a:buClr>
                <a:srgbClr val="FF0000"/>
              </a:buClr>
              <a:buFont typeface="+mj-lt"/>
              <a:buAutoNum type="arabicPeriod"/>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Design rehabilitation to allow river to recover its form and function as far as is possible given human constraints.</a:t>
            </a:r>
            <a:endParaRPr lang="en-GB" sz="16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Title 1"/>
          <p:cNvSpPr txBox="1">
            <a:spLocks/>
          </p:cNvSpPr>
          <p:nvPr/>
        </p:nvSpPr>
        <p:spPr bwMode="auto">
          <a:xfrm>
            <a:off x="944563" y="1219715"/>
            <a:ext cx="7532687"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buClr>
                <a:srgbClr val="FF0000"/>
              </a:buClr>
            </a:pPr>
            <a:r>
              <a:rPr lang="en-GB" dirty="0" smtClean="0"/>
              <a:t>THE REFORM FRAMEWORK: INPUT TO DESIGN</a:t>
            </a:r>
            <a:endParaRPr lang="en-GB" dirty="0">
              <a:solidFill>
                <a:schemeClr val="accent3">
                  <a:lumMod val="75000"/>
                </a:schemeClr>
              </a:solidFill>
            </a:endParaRPr>
          </a:p>
        </p:txBody>
      </p:sp>
      <p:sp>
        <p:nvSpPr>
          <p:cNvPr id="2" name="Rectangle 1"/>
          <p:cNvSpPr/>
          <p:nvPr/>
        </p:nvSpPr>
        <p:spPr>
          <a:xfrm>
            <a:off x="287096" y="6466149"/>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Summer school lecture A. Gurnell</a:t>
            </a:r>
          </a:p>
        </p:txBody>
      </p:sp>
    </p:spTree>
    <p:extLst>
      <p:ext uri="{BB962C8B-B14F-4D97-AF65-F5344CB8AC3E}">
        <p14:creationId xmlns:p14="http://schemas.microsoft.com/office/powerpoint/2010/main" xmlns="" val="2460125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79726" y="0"/>
            <a:ext cx="4064274" cy="687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60771" name="Rectangle 3"/>
          <p:cNvSpPr>
            <a:spLocks/>
          </p:cNvSpPr>
          <p:nvPr/>
        </p:nvSpPr>
        <p:spPr bwMode="auto">
          <a:xfrm>
            <a:off x="1915292" y="6387466"/>
            <a:ext cx="3363913" cy="384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algn="ctr" defTabSz="514350">
              <a:spcBef>
                <a:spcPts val="1075"/>
              </a:spcBef>
            </a:pPr>
            <a:r>
              <a:rPr lang="en-US" sz="1500" dirty="0">
                <a:solidFill>
                  <a:schemeClr val="tx1"/>
                </a:solidFill>
                <a:latin typeface="Arial Black" pitchFamily="34" charset="0"/>
                <a:sym typeface="Arial Black" pitchFamily="34" charset="0"/>
              </a:rPr>
              <a:t>Section Basel - Karlsruhe</a:t>
            </a:r>
          </a:p>
        </p:txBody>
      </p:sp>
      <p:sp>
        <p:nvSpPr>
          <p:cNvPr id="160772" name="Rectangle 4"/>
          <p:cNvSpPr>
            <a:spLocks/>
          </p:cNvSpPr>
          <p:nvPr/>
        </p:nvSpPr>
        <p:spPr bwMode="auto">
          <a:xfrm>
            <a:off x="522289" y="1282066"/>
            <a:ext cx="3506787"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defTabSz="514350"/>
            <a:r>
              <a:rPr lang="en-US" sz="1900" dirty="0">
                <a:latin typeface="Gill Sans" charset="0"/>
                <a:sym typeface="Gill Sans" charset="0"/>
              </a:rPr>
              <a:t>The river’s length is shortened by 100 </a:t>
            </a:r>
            <a:r>
              <a:rPr lang="en-US" sz="1900" dirty="0" err="1">
                <a:latin typeface="Gill Sans" charset="0"/>
                <a:sym typeface="Gill Sans" charset="0"/>
              </a:rPr>
              <a:t>kilometres</a:t>
            </a:r>
            <a:r>
              <a:rPr lang="en-US" sz="1900" dirty="0">
                <a:latin typeface="Gill Sans" charset="0"/>
                <a:sym typeface="Gill Sans" charset="0"/>
              </a:rPr>
              <a:t> in this section.</a:t>
            </a:r>
          </a:p>
          <a:p>
            <a:pPr defTabSz="514350"/>
            <a:endParaRPr lang="en-US" sz="1900" dirty="0">
              <a:latin typeface="Gill Sans" charset="0"/>
              <a:sym typeface="Gill Sans" charset="0"/>
            </a:endParaRPr>
          </a:p>
          <a:p>
            <a:pPr defTabSz="514350"/>
            <a:r>
              <a:rPr lang="en-US" sz="1900" dirty="0">
                <a:latin typeface="Gill Sans" charset="0"/>
                <a:sym typeface="Gill Sans" charset="0"/>
              </a:rPr>
              <a:t>Within 100 years the floodplain area is reduced from 1000 km</a:t>
            </a:r>
            <a:r>
              <a:rPr lang="en-US" sz="1900" baseline="32000" dirty="0">
                <a:latin typeface="Gill Sans" charset="0"/>
                <a:sym typeface="Gill Sans" charset="0"/>
              </a:rPr>
              <a:t>2</a:t>
            </a:r>
            <a:r>
              <a:rPr lang="en-US" sz="1900" dirty="0">
                <a:latin typeface="Gill Sans" charset="0"/>
                <a:sym typeface="Gill Sans" charset="0"/>
              </a:rPr>
              <a:t> to 130 km</a:t>
            </a:r>
            <a:r>
              <a:rPr lang="en-US" sz="1900" baseline="32000" dirty="0">
                <a:latin typeface="Gill Sans" charset="0"/>
                <a:sym typeface="Gill Sans" charset="0"/>
              </a:rPr>
              <a:t>2</a:t>
            </a:r>
            <a:r>
              <a:rPr lang="en-US" sz="1900" dirty="0">
                <a:latin typeface="Gill Sans" charset="0"/>
                <a:sym typeface="Gill Sans" charset="0"/>
              </a:rPr>
              <a:t>. </a:t>
            </a:r>
          </a:p>
        </p:txBody>
      </p:sp>
      <p:pic>
        <p:nvPicPr>
          <p:cNvPr id="160774" name="Picture 6"/>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7838" y="3930016"/>
            <a:ext cx="1485900" cy="2811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60775" name="Oval 7"/>
          <p:cNvSpPr>
            <a:spLocks/>
          </p:cNvSpPr>
          <p:nvPr/>
        </p:nvSpPr>
        <p:spPr bwMode="auto">
          <a:xfrm>
            <a:off x="1300163" y="5280661"/>
            <a:ext cx="265112" cy="712470"/>
          </a:xfrm>
          <a:prstGeom prst="ellipse">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GB"/>
          </a:p>
        </p:txBody>
      </p:sp>
      <p:sp>
        <p:nvSpPr>
          <p:cNvPr id="160776" name="Rectangle 8"/>
          <p:cNvSpPr>
            <a:spLocks noGrp="1"/>
          </p:cNvSpPr>
          <p:nvPr>
            <p:ph type="title" idx="4294967295"/>
          </p:nvPr>
        </p:nvSpPr>
        <p:spPr/>
        <p:txBody>
          <a:bodyPr/>
          <a:lstStyle/>
          <a:p>
            <a:r>
              <a:rPr lang="en-US" dirty="0" smtClean="0"/>
              <a:t>River Rhine</a:t>
            </a:r>
          </a:p>
        </p:txBody>
      </p:sp>
    </p:spTree>
    <p:extLst>
      <p:ext uri="{BB962C8B-B14F-4D97-AF65-F5344CB8AC3E}">
        <p14:creationId xmlns:p14="http://schemas.microsoft.com/office/powerpoint/2010/main" xmlns="" val="41777207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489" y="-336349"/>
            <a:ext cx="8201025" cy="738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62819" name="Rectangle 3"/>
          <p:cNvSpPr>
            <a:spLocks/>
          </p:cNvSpPr>
          <p:nvPr/>
        </p:nvSpPr>
        <p:spPr bwMode="auto">
          <a:xfrm>
            <a:off x="809999" y="0"/>
            <a:ext cx="654025" cy="353943"/>
          </a:xfrm>
          <a:prstGeom prst="rect">
            <a:avLst/>
          </a:prstGeom>
          <a:solidFill>
            <a:schemeClr val="bg1"/>
          </a:solidFill>
          <a:ln>
            <a:noFill/>
          </a:ln>
          <a:extLst/>
        </p:spPr>
        <p:txBody>
          <a:bodyPr wrap="none" lIns="0" tIns="0" rIns="0" bIns="0" anchor="ctr">
            <a:spAutoFit/>
          </a:bodyPr>
          <a:lstStyle/>
          <a:p>
            <a:pPr algn="ctr" defTabSz="514350"/>
            <a:r>
              <a:rPr lang="en-US" sz="2300" dirty="0">
                <a:solidFill>
                  <a:schemeClr val="accent1">
                    <a:lumMod val="75000"/>
                  </a:schemeClr>
                </a:solidFill>
                <a:latin typeface="Gill Sans" charset="0"/>
                <a:sym typeface="Gill Sans" charset="0"/>
              </a:rPr>
              <a:t>1838</a:t>
            </a:r>
          </a:p>
        </p:txBody>
      </p:sp>
      <p:sp>
        <p:nvSpPr>
          <p:cNvPr id="162820" name="Rectangle 4"/>
          <p:cNvSpPr>
            <a:spLocks/>
          </p:cNvSpPr>
          <p:nvPr/>
        </p:nvSpPr>
        <p:spPr bwMode="auto">
          <a:xfrm>
            <a:off x="809999" y="4675392"/>
            <a:ext cx="654025" cy="353943"/>
          </a:xfrm>
          <a:prstGeom prst="rect">
            <a:avLst/>
          </a:prstGeom>
          <a:solidFill>
            <a:schemeClr val="bg1"/>
          </a:solidFill>
          <a:ln>
            <a:noFill/>
          </a:ln>
          <a:extLst/>
        </p:spPr>
        <p:txBody>
          <a:bodyPr wrap="none" lIns="0" tIns="0" rIns="0" bIns="0" anchor="ctr">
            <a:spAutoFit/>
          </a:bodyPr>
          <a:lstStyle/>
          <a:p>
            <a:pPr algn="ctr" defTabSz="514350"/>
            <a:r>
              <a:rPr lang="en-US" sz="2300" dirty="0">
                <a:solidFill>
                  <a:schemeClr val="accent1">
                    <a:lumMod val="75000"/>
                  </a:schemeClr>
                </a:solidFill>
                <a:latin typeface="Gill Sans" charset="0"/>
                <a:sym typeface="Gill Sans" charset="0"/>
              </a:rPr>
              <a:t>1997</a:t>
            </a:r>
          </a:p>
        </p:txBody>
      </p:sp>
      <p:sp>
        <p:nvSpPr>
          <p:cNvPr id="162821" name="Rectangle 5"/>
          <p:cNvSpPr>
            <a:spLocks/>
          </p:cNvSpPr>
          <p:nvPr/>
        </p:nvSpPr>
        <p:spPr bwMode="auto">
          <a:xfrm>
            <a:off x="809999" y="2277383"/>
            <a:ext cx="654025" cy="353943"/>
          </a:xfrm>
          <a:prstGeom prst="rect">
            <a:avLst/>
          </a:prstGeom>
          <a:solidFill>
            <a:schemeClr val="bg1"/>
          </a:solidFill>
          <a:ln>
            <a:noFill/>
          </a:ln>
          <a:extLst/>
        </p:spPr>
        <p:txBody>
          <a:bodyPr wrap="none" lIns="0" tIns="0" rIns="0" bIns="0" anchor="ctr">
            <a:spAutoFit/>
          </a:bodyPr>
          <a:lstStyle/>
          <a:p>
            <a:pPr algn="ctr" defTabSz="514350"/>
            <a:r>
              <a:rPr lang="en-US" sz="2300" dirty="0">
                <a:solidFill>
                  <a:schemeClr val="accent1">
                    <a:lumMod val="75000"/>
                  </a:schemeClr>
                </a:solidFill>
                <a:latin typeface="Gill Sans" charset="0"/>
                <a:sym typeface="Gill Sans" charset="0"/>
              </a:rPr>
              <a:t>1872</a:t>
            </a:r>
          </a:p>
        </p:txBody>
      </p:sp>
      <p:sp>
        <p:nvSpPr>
          <p:cNvPr id="2" name="Rectangle 1"/>
          <p:cNvSpPr/>
          <p:nvPr/>
        </p:nvSpPr>
        <p:spPr>
          <a:xfrm>
            <a:off x="106326" y="6464067"/>
            <a:ext cx="8846288" cy="415498"/>
          </a:xfrm>
          <a:prstGeom prst="rect">
            <a:avLst/>
          </a:prstGeom>
        </p:spPr>
        <p:txBody>
          <a:bodyPr wrap="square">
            <a:spAutoFit/>
          </a:bodyPr>
          <a:lstStyle/>
          <a:p>
            <a:r>
              <a:rPr lang="en-GB" sz="1050" dirty="0">
                <a:solidFill>
                  <a:schemeClr val="bg1">
                    <a:lumMod val="50000"/>
                  </a:schemeClr>
                </a:solidFill>
              </a:rPr>
              <a:t>Peters, B., </a:t>
            </a:r>
            <a:r>
              <a:rPr lang="en-GB" sz="1050" dirty="0" err="1">
                <a:solidFill>
                  <a:schemeClr val="bg1">
                    <a:lumMod val="50000"/>
                  </a:schemeClr>
                </a:solidFill>
              </a:rPr>
              <a:t>Dittrich</a:t>
            </a:r>
            <a:r>
              <a:rPr lang="en-GB" sz="1050" dirty="0">
                <a:solidFill>
                  <a:schemeClr val="bg1">
                    <a:lumMod val="50000"/>
                  </a:schemeClr>
                </a:solidFill>
              </a:rPr>
              <a:t>, A., </a:t>
            </a:r>
            <a:r>
              <a:rPr lang="en-GB" sz="1050" dirty="0" err="1">
                <a:solidFill>
                  <a:schemeClr val="bg1">
                    <a:lumMod val="50000"/>
                  </a:schemeClr>
                </a:solidFill>
              </a:rPr>
              <a:t>Stoesser</a:t>
            </a:r>
            <a:r>
              <a:rPr lang="en-GB" sz="1050" dirty="0">
                <a:solidFill>
                  <a:schemeClr val="bg1">
                    <a:lumMod val="50000"/>
                  </a:schemeClr>
                </a:solidFill>
              </a:rPr>
              <a:t>, T., Smits, A. J. M., &amp; Geerling, G. W. (2001). The </a:t>
            </a:r>
            <a:r>
              <a:rPr lang="en-GB" sz="1050" dirty="0" err="1">
                <a:solidFill>
                  <a:schemeClr val="bg1">
                    <a:lumMod val="50000"/>
                  </a:schemeClr>
                </a:solidFill>
              </a:rPr>
              <a:t>Restrhine</a:t>
            </a:r>
            <a:r>
              <a:rPr lang="en-GB" sz="1050" dirty="0">
                <a:solidFill>
                  <a:schemeClr val="bg1">
                    <a:lumMod val="50000"/>
                  </a:schemeClr>
                </a:solidFill>
              </a:rPr>
              <a:t>: new opportunities for nature rehabilitation and flood prevention (p. 95). Nijmegen, Karlsruhe.</a:t>
            </a:r>
          </a:p>
        </p:txBody>
      </p:sp>
    </p:spTree>
    <p:extLst>
      <p:ext uri="{BB962C8B-B14F-4D97-AF65-F5344CB8AC3E}">
        <p14:creationId xmlns:p14="http://schemas.microsoft.com/office/powerpoint/2010/main" xmlns="" val="247058382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r="22160"/>
          <a:stretch>
            <a:fillRect/>
          </a:stretch>
        </p:blipFill>
        <p:spPr bwMode="auto">
          <a:xfrm>
            <a:off x="36513" y="2125980"/>
            <a:ext cx="9107487" cy="4768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81251" name="Rectangle 3"/>
          <p:cNvSpPr>
            <a:spLocks/>
          </p:cNvSpPr>
          <p:nvPr/>
        </p:nvSpPr>
        <p:spPr bwMode="auto">
          <a:xfrm>
            <a:off x="1297404" y="2489076"/>
            <a:ext cx="1391407"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defTabSz="514350"/>
            <a:r>
              <a:rPr lang="en-US" sz="2300">
                <a:solidFill>
                  <a:schemeClr val="tx1"/>
                </a:solidFill>
                <a:latin typeface="Gill Sans" charset="0"/>
                <a:sym typeface="Gill Sans" charset="0"/>
              </a:rPr>
              <a:t>Navigation</a:t>
            </a:r>
          </a:p>
        </p:txBody>
      </p:sp>
      <p:sp>
        <p:nvSpPr>
          <p:cNvPr id="181252" name="Rectangle 4"/>
          <p:cNvSpPr>
            <a:spLocks/>
          </p:cNvSpPr>
          <p:nvPr/>
        </p:nvSpPr>
        <p:spPr bwMode="auto">
          <a:xfrm>
            <a:off x="3544208" y="2489076"/>
            <a:ext cx="2084161"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defTabSz="514350"/>
            <a:r>
              <a:rPr lang="en-US" sz="2300">
                <a:solidFill>
                  <a:schemeClr val="tx1"/>
                </a:solidFill>
                <a:latin typeface="Gill Sans" charset="0"/>
                <a:sym typeface="Gill Sans" charset="0"/>
              </a:rPr>
              <a:t>‘Rest’ discharge</a:t>
            </a:r>
          </a:p>
        </p:txBody>
      </p:sp>
      <p:sp>
        <p:nvSpPr>
          <p:cNvPr id="181253" name="Line 5"/>
          <p:cNvSpPr>
            <a:spLocks noChangeShapeType="1"/>
          </p:cNvSpPr>
          <p:nvPr/>
        </p:nvSpPr>
        <p:spPr bwMode="auto">
          <a:xfrm rot="10800000">
            <a:off x="4711701" y="3070860"/>
            <a:ext cx="11113" cy="288036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GB"/>
          </a:p>
        </p:txBody>
      </p:sp>
      <p:sp>
        <p:nvSpPr>
          <p:cNvPr id="181254" name="Line 6"/>
          <p:cNvSpPr>
            <a:spLocks noChangeShapeType="1"/>
          </p:cNvSpPr>
          <p:nvPr/>
        </p:nvSpPr>
        <p:spPr bwMode="auto">
          <a:xfrm rot="10800000" flipH="1">
            <a:off x="2051051" y="3080386"/>
            <a:ext cx="3175" cy="2200274"/>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GB"/>
          </a:p>
        </p:txBody>
      </p:sp>
      <p:sp>
        <p:nvSpPr>
          <p:cNvPr id="181255" name="Rectangle 7"/>
          <p:cNvSpPr>
            <a:spLocks/>
          </p:cNvSpPr>
          <p:nvPr/>
        </p:nvSpPr>
        <p:spPr bwMode="auto">
          <a:xfrm>
            <a:off x="247323" y="1656263"/>
            <a:ext cx="7885172"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defTabSz="514350"/>
            <a:r>
              <a:rPr lang="en-US" sz="2300" dirty="0">
                <a:solidFill>
                  <a:schemeClr val="tx1"/>
                </a:solidFill>
                <a:latin typeface="Gill Sans" charset="0"/>
                <a:sym typeface="Gill Sans" charset="0"/>
              </a:rPr>
              <a:t>Present day situation: left navigation, right retention function </a:t>
            </a:r>
          </a:p>
        </p:txBody>
      </p:sp>
      <p:sp>
        <p:nvSpPr>
          <p:cNvPr id="181256" name="Rectangle 8"/>
          <p:cNvSpPr>
            <a:spLocks noGrp="1"/>
          </p:cNvSpPr>
          <p:nvPr>
            <p:ph type="title" idx="4294967295"/>
          </p:nvPr>
        </p:nvSpPr>
        <p:spPr>
          <a:xfrm>
            <a:off x="242888" y="1182420"/>
            <a:ext cx="7750229" cy="387898"/>
          </a:xfrm>
          <a:effectLst>
            <a:outerShdw blurRad="38100" dist="12699" dir="5220172" algn="ctr" rotWithShape="0">
              <a:srgbClr val="000000">
                <a:alpha val="50000"/>
              </a:srgbClr>
            </a:outerShdw>
          </a:effectLst>
        </p:spPr>
        <p:txBody>
          <a:bodyPr rIns="28575" anchor="ctr"/>
          <a:lstStyle/>
          <a:p>
            <a:r>
              <a:rPr lang="en-US" dirty="0" smtClean="0"/>
              <a:t>Upper Rhine case: Rest-</a:t>
            </a:r>
            <a:r>
              <a:rPr lang="en-US" dirty="0" err="1" smtClean="0"/>
              <a:t>Rhein</a:t>
            </a:r>
            <a:endParaRPr lang="en-US" dirty="0" smtClean="0"/>
          </a:p>
        </p:txBody>
      </p:sp>
    </p:spTree>
    <p:extLst>
      <p:ext uri="{BB962C8B-B14F-4D97-AF65-F5344CB8AC3E}">
        <p14:creationId xmlns:p14="http://schemas.microsoft.com/office/powerpoint/2010/main" xmlns="" val="394405221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REFORM components (taken from wiki.reformrivers.eu)</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2</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79869" y="1813841"/>
            <a:ext cx="6449961" cy="4702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1980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09600"/>
            <a:ext cx="9144000" cy="782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 name="Rectangle 7"/>
          <p:cNvSpPr>
            <a:spLocks/>
          </p:cNvSpPr>
          <p:nvPr/>
        </p:nvSpPr>
        <p:spPr bwMode="auto">
          <a:xfrm>
            <a:off x="321751" y="469199"/>
            <a:ext cx="831157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defTabSz="514350"/>
            <a:r>
              <a:rPr lang="en-US" sz="2300" dirty="0">
                <a:solidFill>
                  <a:schemeClr val="tx1"/>
                </a:solidFill>
                <a:latin typeface="Gill Sans" charset="0"/>
                <a:sym typeface="Gill Sans" charset="0"/>
              </a:rPr>
              <a:t>Present </a:t>
            </a:r>
            <a:r>
              <a:rPr lang="en-US" sz="2300" dirty="0" smtClean="0">
                <a:solidFill>
                  <a:schemeClr val="tx1"/>
                </a:solidFill>
                <a:latin typeface="Gill Sans" charset="0"/>
                <a:sym typeface="Gill Sans" charset="0"/>
              </a:rPr>
              <a:t>day: canal navigation</a:t>
            </a:r>
            <a:r>
              <a:rPr lang="en-US" sz="2300" dirty="0">
                <a:solidFill>
                  <a:schemeClr val="tx1"/>
                </a:solidFill>
                <a:latin typeface="Gill Sans" charset="0"/>
                <a:sym typeface="Gill Sans" charset="0"/>
              </a:rPr>
              <a:t>, </a:t>
            </a:r>
            <a:r>
              <a:rPr lang="en-US" sz="2300" dirty="0" smtClean="0">
                <a:solidFill>
                  <a:schemeClr val="tx1"/>
                </a:solidFill>
                <a:latin typeface="Gill Sans" charset="0"/>
                <a:sym typeface="Gill Sans" charset="0"/>
              </a:rPr>
              <a:t>old river bed with groins only has</a:t>
            </a:r>
            <a:br>
              <a:rPr lang="en-US" sz="2300" dirty="0" smtClean="0">
                <a:solidFill>
                  <a:schemeClr val="tx1"/>
                </a:solidFill>
                <a:latin typeface="Gill Sans" charset="0"/>
                <a:sym typeface="Gill Sans" charset="0"/>
              </a:rPr>
            </a:br>
            <a:r>
              <a:rPr lang="en-US" sz="2300" dirty="0" smtClean="0">
                <a:solidFill>
                  <a:schemeClr val="tx1"/>
                </a:solidFill>
                <a:latin typeface="Gill Sans" charset="0"/>
                <a:sym typeface="Gill Sans" charset="0"/>
              </a:rPr>
              <a:t> retention function </a:t>
            </a:r>
            <a:endParaRPr lang="en-US" sz="2300" dirty="0">
              <a:solidFill>
                <a:schemeClr val="tx1"/>
              </a:solidFill>
              <a:latin typeface="Gill Sans" charset="0"/>
              <a:sym typeface="Gill Sans" charset="0"/>
            </a:endParaRPr>
          </a:p>
        </p:txBody>
      </p:sp>
    </p:spTree>
    <p:extLst>
      <p:ext uri="{BB962C8B-B14F-4D97-AF65-F5344CB8AC3E}">
        <p14:creationId xmlns:p14="http://schemas.microsoft.com/office/powerpoint/2010/main" xmlns="" val="98027645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p:cNvSpPr>
          <p:nvPr>
            <p:ph type="body" idx="4294967295"/>
          </p:nvPr>
        </p:nvSpPr>
        <p:spPr>
          <a:xfrm>
            <a:off x="792163" y="2538075"/>
            <a:ext cx="7561262" cy="430887"/>
          </a:xfrm>
        </p:spPr>
        <p:txBody>
          <a:bodyPr rIns="28575" anchor="ctr"/>
          <a:lstStyle/>
          <a:p>
            <a:pPr marL="939800" indent="-596900"/>
            <a:endParaRPr lang="en-US" smtClean="0"/>
          </a:p>
        </p:txBody>
      </p:sp>
      <p:pic>
        <p:nvPicPr>
          <p:cNvPr id="185347" name="Picture 3"/>
          <p:cNvPicPr>
            <a:picLocks noChangeAspect="1" noChangeArrowheads="1"/>
          </p:cNvPicPr>
          <p:nvPr/>
        </p:nvPicPr>
        <p:blipFill>
          <a:blip r:embed="rId3">
            <a:lum contrast="24000"/>
            <a:extLst>
              <a:ext uri="{28A0092B-C50C-407E-A947-70E740481C1C}">
                <a14:useLocalDpi xmlns:a14="http://schemas.microsoft.com/office/drawing/2010/main" xmlns="" val="0"/>
              </a:ext>
            </a:extLst>
          </a:blip>
          <a:srcRect/>
          <a:stretch>
            <a:fillRect/>
          </a:stretch>
        </p:blipFill>
        <p:spPr bwMode="auto">
          <a:xfrm>
            <a:off x="350838" y="-188595"/>
            <a:ext cx="8443912" cy="7046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xmlns="" val="25481417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p:cNvSpPr>
          <p:nvPr>
            <p:ph type="body" idx="4294967295"/>
          </p:nvPr>
        </p:nvSpPr>
        <p:spPr>
          <a:xfrm>
            <a:off x="792163" y="2538075"/>
            <a:ext cx="7561262" cy="430887"/>
          </a:xfrm>
        </p:spPr>
        <p:txBody>
          <a:bodyPr rIns="28575" anchor="ctr"/>
          <a:lstStyle/>
          <a:p>
            <a:pPr marL="939800" indent="-596900"/>
            <a:endParaRPr lang="en-US" smtClean="0"/>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725" y="-506730"/>
            <a:ext cx="9144000" cy="7322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8739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725" y="-291466"/>
            <a:ext cx="9144000" cy="744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87397" name="Rectangle 5"/>
          <p:cNvSpPr>
            <a:spLocks/>
          </p:cNvSpPr>
          <p:nvPr/>
        </p:nvSpPr>
        <p:spPr bwMode="auto">
          <a:xfrm>
            <a:off x="386365" y="254334"/>
            <a:ext cx="623407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defTabSz="514350"/>
            <a:r>
              <a:rPr lang="en-US" sz="2300" dirty="0" smtClean="0">
                <a:solidFill>
                  <a:schemeClr val="tx1"/>
                </a:solidFill>
                <a:latin typeface="Gill Sans" charset="0"/>
                <a:sym typeface="Gill Sans" charset="0"/>
              </a:rPr>
              <a:t>Human constraints allow for channel dynamics, </a:t>
            </a:r>
          </a:p>
          <a:p>
            <a:pPr defTabSz="514350"/>
            <a:r>
              <a:rPr lang="en-US" sz="2300" dirty="0" smtClean="0">
                <a:solidFill>
                  <a:schemeClr val="tx1"/>
                </a:solidFill>
                <a:latin typeface="Gill Sans" charset="0"/>
                <a:sym typeface="Gill Sans" charset="0"/>
              </a:rPr>
              <a:t>although under different HYMO regime.</a:t>
            </a:r>
            <a:endParaRPr lang="en-US" sz="2300" dirty="0">
              <a:solidFill>
                <a:schemeClr val="tx1"/>
              </a:solidFill>
              <a:latin typeface="Gill Sans" charset="0"/>
              <a:sym typeface="Gill Sans" charset="0"/>
            </a:endParaRPr>
          </a:p>
        </p:txBody>
      </p:sp>
    </p:spTree>
    <p:extLst>
      <p:ext uri="{BB962C8B-B14F-4D97-AF65-F5344CB8AC3E}">
        <p14:creationId xmlns:p14="http://schemas.microsoft.com/office/powerpoint/2010/main" xmlns="" val="3645024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95696" presetClass="entr" presetSubtype="452912008" fill="hold" nodeType="clickEffect">
                                  <p:stCondLst>
                                    <p:cond delay="0"/>
                                  </p:stCondLst>
                                  <p:childTnLst>
                                    <p:set>
                                      <p:cBhvr>
                                        <p:cTn id="6" dur="1" fill="hold">
                                          <p:stCondLst>
                                            <p:cond delay="499"/>
                                          </p:stCondLst>
                                        </p:cTn>
                                        <p:tgtEl>
                                          <p:spTgt spid="187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23</a:t>
            </a:fld>
            <a:endParaRPr lang="de-DE"/>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3029" y="1760561"/>
            <a:ext cx="6513372" cy="4749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00735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835" y="1239838"/>
            <a:ext cx="7532687" cy="360362"/>
          </a:xfrm>
        </p:spPr>
        <p:txBody>
          <a:bodyPr/>
          <a:lstStyle/>
          <a:p>
            <a:r>
              <a:rPr lang="en-GB" dirty="0" smtClean="0"/>
              <a:t>DPSIR: Driver – Pressure – State – Impact – Response</a:t>
            </a:r>
            <a:endParaRPr lang="en-GB" dirty="0"/>
          </a:p>
        </p:txBody>
      </p:sp>
      <p:sp>
        <p:nvSpPr>
          <p:cNvPr id="4" name="Slide Number Placeholder 3"/>
          <p:cNvSpPr>
            <a:spLocks noGrp="1"/>
          </p:cNvSpPr>
          <p:nvPr>
            <p:ph type="sldNum" sz="quarter" idx="12"/>
          </p:nvPr>
        </p:nvSpPr>
        <p:spPr>
          <a:xfrm>
            <a:off x="5363528" y="6356350"/>
            <a:ext cx="2133600" cy="365125"/>
          </a:xfrm>
        </p:spPr>
        <p:txBody>
          <a:bodyPr/>
          <a:lstStyle/>
          <a:p>
            <a:pPr>
              <a:defRPr/>
            </a:pPr>
            <a:fld id="{75ACE477-7E24-4E6A-91F6-13B537F771B3}" type="slidenum">
              <a:rPr lang="de-DE" smtClean="0"/>
              <a:pPr>
                <a:defRPr/>
              </a:pPr>
              <a:t>24</a:t>
            </a:fld>
            <a:endParaRPr lang="de-DE"/>
          </a:p>
        </p:txBody>
      </p:sp>
      <p:sp>
        <p:nvSpPr>
          <p:cNvPr id="6" name="Oval 5"/>
          <p:cNvSpPr/>
          <p:nvPr/>
        </p:nvSpPr>
        <p:spPr>
          <a:xfrm>
            <a:off x="1730509" y="2644877"/>
            <a:ext cx="2241754" cy="230074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p:cNvSpPr/>
          <p:nvPr/>
        </p:nvSpPr>
        <p:spPr>
          <a:xfrm>
            <a:off x="3231859" y="1214287"/>
            <a:ext cx="2241754" cy="230074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4688732" y="4027251"/>
            <a:ext cx="3268494" cy="1569660"/>
          </a:xfrm>
          <a:prstGeom prst="rect">
            <a:avLst/>
          </a:prstGeom>
          <a:noFill/>
        </p:spPr>
        <p:txBody>
          <a:bodyPr wrap="square" rtlCol="0">
            <a:spAutoFit/>
          </a:bodyPr>
          <a:lstStyle/>
          <a:p>
            <a:r>
              <a:rPr lang="en-US" dirty="0" smtClean="0"/>
              <a:t>Image of driver, pressure impact removed for possible copyright reasons.</a:t>
            </a:r>
            <a:endParaRPr lang="en-US" dirty="0"/>
          </a:p>
        </p:txBody>
      </p:sp>
    </p:spTree>
    <p:extLst>
      <p:ext uri="{BB962C8B-B14F-4D97-AF65-F5344CB8AC3E}">
        <p14:creationId xmlns:p14="http://schemas.microsoft.com/office/powerpoint/2010/main" xmlns="" val="17685706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Pressure effects on processes and HYMO variables</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25</a:t>
            </a:fld>
            <a:endParaRPr lang="de-DE"/>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2726"/>
          <a:stretch/>
        </p:blipFill>
        <p:spPr bwMode="auto">
          <a:xfrm>
            <a:off x="728364" y="1626816"/>
            <a:ext cx="6596182" cy="47295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281776" y="6401926"/>
            <a:ext cx="8022233" cy="400110"/>
          </a:xfrm>
          <a:prstGeom prst="rect">
            <a:avLst/>
          </a:prstGeom>
          <a:noFill/>
        </p:spPr>
        <p:txBody>
          <a:bodyPr wrap="square" rtlCol="0">
            <a:spAutoFit/>
          </a:bodyPr>
          <a:lstStyle/>
          <a:p>
            <a:r>
              <a:rPr lang="en-GB" sz="1000" dirty="0">
                <a:solidFill>
                  <a:schemeClr val="tx1">
                    <a:lumMod val="50000"/>
                    <a:lumOff val="50000"/>
                  </a:schemeClr>
                </a:solidFill>
              </a:rPr>
              <a:t>From: </a:t>
            </a:r>
            <a:r>
              <a:rPr lang="en-GB" sz="1000" dirty="0" smtClean="0">
                <a:solidFill>
                  <a:schemeClr val="tx1">
                    <a:lumMod val="50000"/>
                    <a:lumOff val="50000"/>
                  </a:schemeClr>
                </a:solidFill>
              </a:rPr>
              <a:t>REFORM Deliverable D1.2 </a:t>
            </a:r>
            <a:r>
              <a:rPr lang="en-GB" sz="1000" dirty="0">
                <a:solidFill>
                  <a:schemeClr val="tx1">
                    <a:lumMod val="50000"/>
                    <a:lumOff val="50000"/>
                  </a:schemeClr>
                </a:solidFill>
              </a:rPr>
              <a:t>Effects of pressures on </a:t>
            </a:r>
            <a:r>
              <a:rPr lang="en-GB" sz="1000" dirty="0" err="1" smtClean="0">
                <a:solidFill>
                  <a:schemeClr val="tx1">
                    <a:lumMod val="50000"/>
                    <a:lumOff val="50000"/>
                  </a:schemeClr>
                </a:solidFill>
              </a:rPr>
              <a:t>hydromorphology</a:t>
            </a:r>
            <a:r>
              <a:rPr lang="en-GB" sz="1000" dirty="0" smtClean="0">
                <a:solidFill>
                  <a:schemeClr val="tx1">
                    <a:lumMod val="50000"/>
                    <a:lumOff val="50000"/>
                  </a:schemeClr>
                </a:solidFill>
              </a:rPr>
              <a:t>. Review </a:t>
            </a:r>
            <a:r>
              <a:rPr lang="en-GB" sz="1000" dirty="0">
                <a:solidFill>
                  <a:schemeClr val="tx1">
                    <a:lumMod val="50000"/>
                    <a:lumOff val="50000"/>
                  </a:schemeClr>
                </a:solidFill>
              </a:rPr>
              <a:t>on pressure effects on </a:t>
            </a:r>
            <a:r>
              <a:rPr lang="en-GB" sz="1000" dirty="0" err="1">
                <a:solidFill>
                  <a:schemeClr val="tx1">
                    <a:lumMod val="50000"/>
                    <a:lumOff val="50000"/>
                  </a:schemeClr>
                </a:solidFill>
              </a:rPr>
              <a:t>hydromorphological</a:t>
            </a:r>
            <a:r>
              <a:rPr lang="en-GB" sz="1000" dirty="0">
                <a:solidFill>
                  <a:schemeClr val="tx1">
                    <a:lumMod val="50000"/>
                    <a:lumOff val="50000"/>
                  </a:schemeClr>
                </a:solidFill>
              </a:rPr>
              <a:t> variables </a:t>
            </a:r>
            <a:r>
              <a:rPr lang="en-GB" sz="1000" dirty="0" smtClean="0">
                <a:solidFill>
                  <a:schemeClr val="tx1">
                    <a:lumMod val="50000"/>
                    <a:lumOff val="50000"/>
                  </a:schemeClr>
                </a:solidFill>
              </a:rPr>
              <a:t>and ecologically </a:t>
            </a:r>
            <a:r>
              <a:rPr lang="en-GB" sz="1000" dirty="0">
                <a:solidFill>
                  <a:schemeClr val="tx1">
                    <a:lumMod val="50000"/>
                    <a:lumOff val="50000"/>
                  </a:schemeClr>
                </a:solidFill>
              </a:rPr>
              <a:t>relevant </a:t>
            </a:r>
            <a:r>
              <a:rPr lang="en-GB" sz="1000" dirty="0" smtClean="0">
                <a:solidFill>
                  <a:schemeClr val="tx1">
                    <a:lumMod val="50000"/>
                    <a:lumOff val="50000"/>
                  </a:schemeClr>
                </a:solidFill>
              </a:rPr>
              <a:t>processes. Author(s</a:t>
            </a:r>
            <a:r>
              <a:rPr lang="en-GB" sz="1000" dirty="0">
                <a:solidFill>
                  <a:schemeClr val="tx1">
                    <a:lumMod val="50000"/>
                    <a:lumOff val="50000"/>
                  </a:schemeClr>
                </a:solidFill>
              </a:rPr>
              <a:t>) Diego Garcia de </a:t>
            </a:r>
            <a:r>
              <a:rPr lang="en-GB" sz="1000" dirty="0" smtClean="0">
                <a:solidFill>
                  <a:schemeClr val="tx1">
                    <a:lumMod val="50000"/>
                    <a:lumOff val="50000"/>
                  </a:schemeClr>
                </a:solidFill>
              </a:rPr>
              <a:t>Jalón</a:t>
            </a:r>
            <a:r>
              <a:rPr lang="en-GB" sz="1000" dirty="0">
                <a:solidFill>
                  <a:schemeClr val="tx1">
                    <a:lumMod val="50000"/>
                    <a:lumOff val="50000"/>
                  </a:schemeClr>
                </a:solidFill>
              </a:rPr>
              <a:t> </a:t>
            </a:r>
            <a:r>
              <a:rPr lang="en-GB" sz="1000" dirty="0" smtClean="0">
                <a:solidFill>
                  <a:schemeClr val="tx1">
                    <a:lumMod val="50000"/>
                    <a:lumOff val="50000"/>
                  </a:schemeClr>
                </a:solidFill>
              </a:rPr>
              <a:t>et al., 2012.</a:t>
            </a:r>
            <a:endParaRPr lang="en-GB" sz="1000" dirty="0">
              <a:solidFill>
                <a:schemeClr val="tx1">
                  <a:lumMod val="50000"/>
                  <a:lumOff val="50000"/>
                </a:schemeClr>
              </a:solidFill>
            </a:endParaRPr>
          </a:p>
        </p:txBody>
      </p:sp>
    </p:spTree>
    <p:extLst>
      <p:ext uri="{BB962C8B-B14F-4D97-AF65-F5344CB8AC3E}">
        <p14:creationId xmlns:p14="http://schemas.microsoft.com/office/powerpoint/2010/main" xmlns="" val="1872638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Pressures (wiki)</a:t>
            </a:r>
            <a:endParaRPr lang="en-GB" dirty="0"/>
          </a:p>
        </p:txBody>
      </p:sp>
      <p:sp>
        <p:nvSpPr>
          <p:cNvPr id="3" name="Content Placeholder 2"/>
          <p:cNvSpPr>
            <a:spLocks noGrp="1"/>
          </p:cNvSpPr>
          <p:nvPr>
            <p:ph idx="1"/>
          </p:nvPr>
        </p:nvSpPr>
        <p:spPr>
          <a:xfrm>
            <a:off x="848729" y="1737181"/>
            <a:ext cx="7561262" cy="369332"/>
          </a:xfrm>
        </p:spPr>
        <p:txBody>
          <a:bodyPr/>
          <a:lstStyle/>
          <a:p>
            <a:pPr marL="0" indent="0">
              <a:buNone/>
            </a:pPr>
            <a:r>
              <a:rPr lang="en-GB" sz="1800" dirty="0" smtClean="0"/>
              <a:t>Wiki: pressures and links to case studies</a:t>
            </a:r>
            <a:endParaRPr lang="en-GB" sz="1800"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26</a:t>
            </a:fld>
            <a:endParaRPr lang="de-DE"/>
          </a:p>
        </p:txBody>
      </p:sp>
      <p:graphicFrame>
        <p:nvGraphicFramePr>
          <p:cNvPr id="5" name="Table 4"/>
          <p:cNvGraphicFramePr>
            <a:graphicFrameLocks noGrp="1"/>
          </p:cNvGraphicFramePr>
          <p:nvPr>
            <p:extLst>
              <p:ext uri="{D42A27DB-BD31-4B8C-83A1-F6EECF244321}">
                <p14:modId xmlns:p14="http://schemas.microsoft.com/office/powerpoint/2010/main" xmlns="" val="3575295141"/>
              </p:ext>
            </p:extLst>
          </p:nvPr>
        </p:nvGraphicFramePr>
        <p:xfrm>
          <a:off x="991452" y="2187870"/>
          <a:ext cx="5824127" cy="4312200"/>
        </p:xfrm>
        <a:graphic>
          <a:graphicData uri="http://schemas.openxmlformats.org/drawingml/2006/table">
            <a:tbl>
              <a:tblPr>
                <a:tableStyleId>{5C22544A-7EE6-4342-B048-85BDC9FD1C3A}</a:tableStyleId>
              </a:tblPr>
              <a:tblGrid>
                <a:gridCol w="1941375"/>
                <a:gridCol w="3882752"/>
              </a:tblGrid>
              <a:tr h="81439">
                <a:tc>
                  <a:txBody>
                    <a:bodyPr/>
                    <a:lstStyle/>
                    <a:p>
                      <a:pPr algn="l" fontAlgn="b"/>
                      <a:r>
                        <a:rPr lang="nl-NL" sz="1400" u="none" strike="noStrike" dirty="0">
                          <a:effectLst/>
                        </a:rPr>
                        <a:t>P01       </a:t>
                      </a:r>
                      <a:endParaRPr lang="nl-NL" sz="1400" b="0" i="0" u="none" strike="noStrike" dirty="0">
                        <a:solidFill>
                          <a:srgbClr val="000000"/>
                        </a:solidFill>
                        <a:effectLst/>
                        <a:latin typeface="Calibri"/>
                      </a:endParaRPr>
                    </a:p>
                  </a:txBody>
                  <a:tcPr marL="2250" marR="2250" marT="2250" marB="0" anchor="b"/>
                </a:tc>
                <a:tc>
                  <a:txBody>
                    <a:bodyPr/>
                    <a:lstStyle/>
                    <a:p>
                      <a:pPr algn="l" fontAlgn="b"/>
                      <a:r>
                        <a:rPr lang="nl-NL" sz="1400" u="none" strike="noStrike">
                          <a:effectLst/>
                        </a:rPr>
                        <a:t>Surface water abstraction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P02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Groundwater abstractions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P03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Discharge diversions and returns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P04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Interbasin flow transfers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P05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Hydrological regime modification                                                                                                                                                                                                                          </a:t>
                      </a:r>
                      <a:endParaRPr lang="nl-NL" sz="1400" b="0" i="0" u="none" strike="noStrike">
                        <a:solidFill>
                          <a:srgbClr val="000000"/>
                        </a:solidFill>
                        <a:effectLst/>
                        <a:latin typeface="Calibri"/>
                      </a:endParaRPr>
                    </a:p>
                  </a:txBody>
                  <a:tcPr marL="2250" marR="2250" marT="2250" marB="0" anchor="b"/>
                </a:tc>
              </a:tr>
              <a:tr h="44994">
                <a:tc>
                  <a:txBody>
                    <a:bodyPr/>
                    <a:lstStyle/>
                    <a:p>
                      <a:pPr algn="l" fontAlgn="b"/>
                      <a:r>
                        <a:rPr lang="nl-NL" sz="1400" u="none" strike="noStrike">
                          <a:effectLst/>
                        </a:rPr>
                        <a:t>P06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Hydropeaking                                                                                                                                                                                                                                              </a:t>
                      </a:r>
                      <a:endParaRPr lang="nl-NL" sz="1400" b="0" i="0" u="none" strike="noStrike">
                        <a:solidFill>
                          <a:srgbClr val="000000"/>
                        </a:solidFill>
                        <a:effectLst/>
                        <a:latin typeface="Calibri"/>
                      </a:endParaRPr>
                    </a:p>
                  </a:txBody>
                  <a:tcPr marL="2250" marR="2250" marT="2250" marB="0" anchor="b"/>
                </a:tc>
              </a:tr>
              <a:tr h="44994">
                <a:tc>
                  <a:txBody>
                    <a:bodyPr/>
                    <a:lstStyle/>
                    <a:p>
                      <a:pPr algn="l" fontAlgn="b"/>
                      <a:r>
                        <a:rPr lang="nl-NL" sz="1400" u="none" strike="noStrike">
                          <a:effectLst/>
                        </a:rPr>
                        <a:t>P07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Reservoir flushing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P08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Sediment discharge from dredging                                                                                                                                                                                                                          </a:t>
                      </a:r>
                      <a:endParaRPr lang="nl-NL" sz="1400" b="0" i="0" u="none" strike="noStrike">
                        <a:solidFill>
                          <a:srgbClr val="000000"/>
                        </a:solidFill>
                        <a:effectLst/>
                        <a:latin typeface="Calibri"/>
                      </a:endParaRPr>
                    </a:p>
                  </a:txBody>
                  <a:tcPr marL="2250" marR="2250" marT="2250" marB="0" anchor="b"/>
                </a:tc>
              </a:tr>
              <a:tr h="121034">
                <a:tc>
                  <a:txBody>
                    <a:bodyPr/>
                    <a:lstStyle/>
                    <a:p>
                      <a:pPr algn="l" fontAlgn="b"/>
                      <a:r>
                        <a:rPr lang="nl-NL" sz="1400" u="none" strike="noStrike">
                          <a:effectLst/>
                        </a:rPr>
                        <a:t>P09       </a:t>
                      </a:r>
                      <a:endParaRPr lang="nl-NL" sz="1400" b="0" i="0" u="none" strike="noStrike">
                        <a:solidFill>
                          <a:srgbClr val="000000"/>
                        </a:solidFill>
                        <a:effectLst/>
                        <a:latin typeface="Calibri"/>
                      </a:endParaRPr>
                    </a:p>
                  </a:txBody>
                  <a:tcPr marL="2250" marR="2250" marT="2250" marB="0" anchor="b"/>
                </a:tc>
                <a:tc>
                  <a:txBody>
                    <a:bodyPr/>
                    <a:lstStyle/>
                    <a:p>
                      <a:pPr algn="l" fontAlgn="b"/>
                      <a:r>
                        <a:rPr lang="en-US" sz="1400" u="none" strike="noStrike">
                          <a:effectLst/>
                        </a:rPr>
                        <a:t>Artificial barriers upstream from the site                                                                                                                                                                                                                </a:t>
                      </a:r>
                      <a:endParaRPr lang="en-US" sz="1400" b="0" i="0" u="none" strike="noStrike">
                        <a:solidFill>
                          <a:srgbClr val="000000"/>
                        </a:solidFill>
                        <a:effectLst/>
                        <a:latin typeface="Calibri"/>
                      </a:endParaRPr>
                    </a:p>
                  </a:txBody>
                  <a:tcPr marL="2250" marR="2250" marT="2250" marB="0" anchor="b"/>
                </a:tc>
              </a:tr>
              <a:tr h="121034">
                <a:tc>
                  <a:txBody>
                    <a:bodyPr/>
                    <a:lstStyle/>
                    <a:p>
                      <a:pPr algn="l" fontAlgn="b"/>
                      <a:r>
                        <a:rPr lang="nl-NL" sz="1400" u="none" strike="noStrike">
                          <a:effectLst/>
                        </a:rPr>
                        <a:t>P10       </a:t>
                      </a:r>
                      <a:endParaRPr lang="nl-NL" sz="1400" b="0" i="0" u="none" strike="noStrike">
                        <a:solidFill>
                          <a:srgbClr val="000000"/>
                        </a:solidFill>
                        <a:effectLst/>
                        <a:latin typeface="Calibri"/>
                      </a:endParaRPr>
                    </a:p>
                  </a:txBody>
                  <a:tcPr marL="2250" marR="2250" marT="2250" marB="0" anchor="b"/>
                </a:tc>
                <a:tc>
                  <a:txBody>
                    <a:bodyPr/>
                    <a:lstStyle/>
                    <a:p>
                      <a:pPr algn="l" fontAlgn="b"/>
                      <a:r>
                        <a:rPr lang="en-US" sz="1400" u="none" strike="noStrike">
                          <a:effectLst/>
                        </a:rPr>
                        <a:t>Artificial barriers downstream from the site                                                                                                                                                                                                              </a:t>
                      </a:r>
                      <a:endParaRPr lang="en-US"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P11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Colinear connected reservoir                                                                                                                                                                                                                              </a:t>
                      </a:r>
                      <a:endParaRPr lang="nl-NL" sz="1400" b="0" i="0" u="none" strike="noStrike">
                        <a:solidFill>
                          <a:srgbClr val="000000"/>
                        </a:solidFill>
                        <a:effectLst/>
                        <a:latin typeface="Calibri"/>
                      </a:endParaRPr>
                    </a:p>
                  </a:txBody>
                  <a:tcPr marL="2250" marR="2250" marT="2250" marB="0" anchor="b"/>
                </a:tc>
              </a:tr>
              <a:tr h="44994">
                <a:tc>
                  <a:txBody>
                    <a:bodyPr/>
                    <a:lstStyle/>
                    <a:p>
                      <a:pPr algn="l" fontAlgn="b"/>
                      <a:r>
                        <a:rPr lang="nl-NL" sz="1400" u="none" strike="noStrike">
                          <a:effectLst/>
                        </a:rPr>
                        <a:t>P12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Impoundment                                                                                                                                                                                                                                               </a:t>
                      </a:r>
                      <a:endParaRPr lang="nl-NL" sz="1400" b="0" i="0" u="none" strike="noStrike">
                        <a:solidFill>
                          <a:srgbClr val="000000"/>
                        </a:solidFill>
                        <a:effectLst/>
                        <a:latin typeface="Calibri"/>
                      </a:endParaRPr>
                    </a:p>
                  </a:txBody>
                  <a:tcPr marL="2250" marR="2250" marT="2250" marB="0" anchor="b"/>
                </a:tc>
              </a:tr>
              <a:tr h="121034">
                <a:tc>
                  <a:txBody>
                    <a:bodyPr/>
                    <a:lstStyle/>
                    <a:p>
                      <a:pPr algn="l" fontAlgn="b"/>
                      <a:r>
                        <a:rPr lang="nl-NL" sz="1400" u="none" strike="noStrike">
                          <a:effectLst/>
                        </a:rPr>
                        <a:t>P13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Channelisation / cross section alteration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P14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Alteration of riparian vegetation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P15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Alteration of instream habitat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P17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Embankments, levees or dikes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P18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Sedimentation and sediment input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P19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Sand and gravel extraction                                                                                                                                                                                                                                </a:t>
                      </a:r>
                      <a:endParaRPr lang="nl-NL" sz="1400" b="0" i="0" u="none" strike="noStrike">
                        <a:solidFill>
                          <a:srgbClr val="000000"/>
                        </a:solidFill>
                        <a:effectLst/>
                        <a:latin typeface="Calibri"/>
                      </a:endParaRPr>
                    </a:p>
                  </a:txBody>
                  <a:tcPr marL="2250" marR="2250" marT="2250" marB="0" anchor="b"/>
                </a:tc>
              </a:tr>
              <a:tr h="81439">
                <a:tc>
                  <a:txBody>
                    <a:bodyPr/>
                    <a:lstStyle/>
                    <a:p>
                      <a:pPr algn="l" fontAlgn="b"/>
                      <a:r>
                        <a:rPr lang="nl-NL" sz="1400" u="none" strike="noStrike">
                          <a:effectLst/>
                        </a:rPr>
                        <a:t>P20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a:effectLst/>
                        </a:rPr>
                        <a:t>Loss of vertical connectivity                                                                                                                                                                                                                             </a:t>
                      </a:r>
                      <a:endParaRPr lang="nl-NL" sz="1400" b="0" i="0" u="none" strike="noStrike">
                        <a:solidFill>
                          <a:srgbClr val="000000"/>
                        </a:solidFill>
                        <a:effectLst/>
                        <a:latin typeface="Calibri"/>
                      </a:endParaRPr>
                    </a:p>
                  </a:txBody>
                  <a:tcPr marL="2250" marR="2250" marT="2250" marB="0" anchor="b"/>
                </a:tc>
              </a:tr>
              <a:tr h="44994">
                <a:tc>
                  <a:txBody>
                    <a:bodyPr/>
                    <a:lstStyle/>
                    <a:p>
                      <a:pPr algn="l" fontAlgn="b"/>
                      <a:r>
                        <a:rPr lang="nl-NL" sz="1400" u="none" strike="noStrike">
                          <a:effectLst/>
                        </a:rPr>
                        <a:t>P21       </a:t>
                      </a:r>
                      <a:endParaRPr lang="nl-NL" sz="1400" b="0" i="0" u="none" strike="noStrike">
                        <a:solidFill>
                          <a:srgbClr val="000000"/>
                        </a:solidFill>
                        <a:effectLst/>
                        <a:latin typeface="Calibri"/>
                      </a:endParaRPr>
                    </a:p>
                  </a:txBody>
                  <a:tcPr marL="2250" marR="2250" marT="2250" marB="0" anchor="b"/>
                </a:tc>
                <a:tc>
                  <a:txBody>
                    <a:bodyPr/>
                    <a:lstStyle/>
                    <a:p>
                      <a:pPr algn="l" fontAlgn="b"/>
                      <a:r>
                        <a:rPr lang="nl-NL" sz="1400" u="none" strike="noStrike" dirty="0" err="1">
                          <a:effectLst/>
                        </a:rPr>
                        <a:t>Other</a:t>
                      </a:r>
                      <a:r>
                        <a:rPr lang="nl-NL" sz="1400" u="none" strike="noStrike" dirty="0">
                          <a:effectLst/>
                        </a:rPr>
                        <a:t> </a:t>
                      </a:r>
                      <a:r>
                        <a:rPr lang="nl-NL" sz="1400" u="none" strike="noStrike" dirty="0" err="1">
                          <a:effectLst/>
                        </a:rPr>
                        <a:t>pressures</a:t>
                      </a:r>
                      <a:r>
                        <a:rPr lang="nl-NL" sz="1400" u="none" strike="noStrike" dirty="0">
                          <a:effectLst/>
                        </a:rPr>
                        <a:t>                                                                                                                                                                                                                                           </a:t>
                      </a:r>
                      <a:endParaRPr lang="nl-NL" sz="1400" b="0" i="0" u="none" strike="noStrike" dirty="0">
                        <a:solidFill>
                          <a:srgbClr val="000000"/>
                        </a:solidFill>
                        <a:effectLst/>
                        <a:latin typeface="Calibri"/>
                      </a:endParaRPr>
                    </a:p>
                  </a:txBody>
                  <a:tcPr marL="2250" marR="2250" marT="2250" marB="0" anchor="b"/>
                </a:tc>
              </a:tr>
            </a:tbl>
          </a:graphicData>
        </a:graphic>
      </p:graphicFrame>
    </p:spTree>
    <p:extLst>
      <p:ext uri="{BB962C8B-B14F-4D97-AF65-F5344CB8AC3E}">
        <p14:creationId xmlns:p14="http://schemas.microsoft.com/office/powerpoint/2010/main" xmlns="" val="1342102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Monitoring</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27</a:t>
            </a:fld>
            <a:endParaRPr lang="de-DE"/>
          </a:p>
        </p:txBody>
      </p:sp>
      <p:sp>
        <p:nvSpPr>
          <p:cNvPr id="5" name="TextBox 4"/>
          <p:cNvSpPr txBox="1"/>
          <p:nvPr/>
        </p:nvSpPr>
        <p:spPr>
          <a:xfrm>
            <a:off x="344128" y="2015613"/>
            <a:ext cx="2920181" cy="3693319"/>
          </a:xfrm>
          <a:prstGeom prst="rect">
            <a:avLst/>
          </a:prstGeom>
          <a:noFill/>
        </p:spPr>
        <p:txBody>
          <a:bodyPr wrap="square" rtlCol="0">
            <a:spAutoFit/>
          </a:bodyPr>
          <a:lstStyle/>
          <a:p>
            <a:pPr marL="342900" indent="-342900">
              <a:buFont typeface="Arial" panose="020B0604020202020204" pitchFamily="34" charset="0"/>
              <a:buChar char="•"/>
            </a:pPr>
            <a:r>
              <a:rPr lang="en-GB" sz="1800" dirty="0" smtClean="0">
                <a:solidFill>
                  <a:schemeClr val="accent1">
                    <a:lumMod val="75000"/>
                  </a:schemeClr>
                </a:solidFill>
              </a:rPr>
              <a:t>Goal</a:t>
            </a:r>
          </a:p>
          <a:p>
            <a:pPr marL="342900" indent="-342900">
              <a:buFont typeface="Arial" panose="020B0604020202020204" pitchFamily="34" charset="0"/>
              <a:buChar char="•"/>
            </a:pPr>
            <a:r>
              <a:rPr lang="en-GB" sz="1800" dirty="0" smtClean="0">
                <a:solidFill>
                  <a:schemeClr val="accent1">
                    <a:lumMod val="75000"/>
                  </a:schemeClr>
                </a:solidFill>
              </a:rPr>
              <a:t>Scale</a:t>
            </a:r>
          </a:p>
          <a:p>
            <a:pPr marL="342900" indent="-342900">
              <a:buFont typeface="Arial" panose="020B0604020202020204" pitchFamily="34" charset="0"/>
              <a:buChar char="•"/>
            </a:pPr>
            <a:endParaRPr lang="en-GB" sz="1800" dirty="0" smtClean="0">
              <a:solidFill>
                <a:schemeClr val="accent1">
                  <a:lumMod val="75000"/>
                </a:schemeClr>
              </a:solidFill>
            </a:endParaRPr>
          </a:p>
          <a:p>
            <a:r>
              <a:rPr lang="en-GB" sz="1800" dirty="0" smtClean="0">
                <a:solidFill>
                  <a:schemeClr val="accent1">
                    <a:lumMod val="75000"/>
                  </a:schemeClr>
                </a:solidFill>
              </a:rPr>
              <a:t>In practice inconsistency in:</a:t>
            </a:r>
            <a:br>
              <a:rPr lang="en-GB" sz="1800" dirty="0" smtClean="0">
                <a:solidFill>
                  <a:schemeClr val="accent1">
                    <a:lumMod val="75000"/>
                  </a:schemeClr>
                </a:solidFill>
              </a:rPr>
            </a:br>
            <a:endParaRPr lang="en-GB" sz="1800" dirty="0" smtClean="0">
              <a:solidFill>
                <a:schemeClr val="accent1">
                  <a:lumMod val="75000"/>
                </a:schemeClr>
              </a:solidFill>
            </a:endParaRPr>
          </a:p>
          <a:p>
            <a:pPr marL="342900" indent="-342900">
              <a:buFont typeface="Arial" panose="020B0604020202020204" pitchFamily="34" charset="0"/>
              <a:buChar char="•"/>
            </a:pPr>
            <a:r>
              <a:rPr lang="en-GB" sz="1800" dirty="0" smtClean="0">
                <a:solidFill>
                  <a:schemeClr val="accent1">
                    <a:lumMod val="75000"/>
                  </a:schemeClr>
                </a:solidFill>
              </a:rPr>
              <a:t>goals</a:t>
            </a:r>
          </a:p>
          <a:p>
            <a:pPr marL="342900" indent="-342900">
              <a:buFont typeface="Arial" panose="020B0604020202020204" pitchFamily="34" charset="0"/>
              <a:buChar char="•"/>
            </a:pPr>
            <a:r>
              <a:rPr lang="en-GB" sz="1800" dirty="0" smtClean="0">
                <a:solidFill>
                  <a:schemeClr val="accent1">
                    <a:lumMod val="75000"/>
                  </a:schemeClr>
                </a:solidFill>
              </a:rPr>
              <a:t>variables</a:t>
            </a:r>
          </a:p>
          <a:p>
            <a:pPr marL="342900" indent="-342900">
              <a:buFont typeface="Arial" panose="020B0604020202020204" pitchFamily="34" charset="0"/>
              <a:buChar char="•"/>
            </a:pPr>
            <a:r>
              <a:rPr lang="en-GB" sz="1800" dirty="0" smtClean="0">
                <a:solidFill>
                  <a:schemeClr val="accent1">
                    <a:lumMod val="75000"/>
                  </a:schemeClr>
                </a:solidFill>
              </a:rPr>
              <a:t>methods</a:t>
            </a:r>
          </a:p>
          <a:p>
            <a:pPr marL="342900" indent="-342900">
              <a:buFont typeface="Arial" panose="020B0604020202020204" pitchFamily="34" charset="0"/>
              <a:buChar char="•"/>
            </a:pPr>
            <a:r>
              <a:rPr lang="en-GB" sz="1800" dirty="0">
                <a:solidFill>
                  <a:schemeClr val="accent1">
                    <a:lumMod val="75000"/>
                  </a:schemeClr>
                </a:solidFill>
              </a:rPr>
              <a:t>t</a:t>
            </a:r>
            <a:r>
              <a:rPr lang="en-GB" sz="1800" dirty="0" smtClean="0">
                <a:solidFill>
                  <a:schemeClr val="accent1">
                    <a:lumMod val="75000"/>
                  </a:schemeClr>
                </a:solidFill>
              </a:rPr>
              <a:t>ime period</a:t>
            </a:r>
          </a:p>
          <a:p>
            <a:pPr marL="342900" indent="-342900">
              <a:buFont typeface="Arial" panose="020B0604020202020204" pitchFamily="34" charset="0"/>
              <a:buChar char="•"/>
            </a:pPr>
            <a:r>
              <a:rPr lang="en-GB" sz="1800" dirty="0" smtClean="0">
                <a:solidFill>
                  <a:schemeClr val="accent1">
                    <a:lumMod val="75000"/>
                  </a:schemeClr>
                </a:solidFill>
              </a:rPr>
              <a:t>location</a:t>
            </a:r>
          </a:p>
          <a:p>
            <a:pPr marL="342900" indent="-342900">
              <a:buFont typeface="Arial" panose="020B0604020202020204" pitchFamily="34" charset="0"/>
              <a:buChar char="•"/>
            </a:pPr>
            <a:r>
              <a:rPr lang="en-GB" sz="1800" dirty="0" smtClean="0">
                <a:solidFill>
                  <a:schemeClr val="accent1">
                    <a:lumMod val="75000"/>
                  </a:schemeClr>
                </a:solidFill>
              </a:rPr>
              <a:t>data on final project implementation</a:t>
            </a:r>
          </a:p>
          <a:p>
            <a:pPr marL="342900" indent="-342900">
              <a:buFont typeface="Arial" panose="020B0604020202020204" pitchFamily="34" charset="0"/>
              <a:buChar char="•"/>
            </a:pPr>
            <a:r>
              <a:rPr lang="en-GB" sz="1800" dirty="0" smtClean="0">
                <a:solidFill>
                  <a:schemeClr val="accent1">
                    <a:lumMod val="75000"/>
                  </a:schemeClr>
                </a:solidFill>
              </a:rPr>
              <a:t>..</a:t>
            </a:r>
            <a:endParaRPr lang="en-GB" sz="1800" dirty="0">
              <a:solidFill>
                <a:schemeClr val="accent1">
                  <a:lumMod val="75000"/>
                </a:schemeClr>
              </a:solidFill>
            </a:endParaRPr>
          </a:p>
        </p:txBody>
      </p:sp>
      <p:sp>
        <p:nvSpPr>
          <p:cNvPr id="3" name="TextBox 2"/>
          <p:cNvSpPr txBox="1"/>
          <p:nvPr/>
        </p:nvSpPr>
        <p:spPr>
          <a:xfrm>
            <a:off x="4319081" y="2548647"/>
            <a:ext cx="2234119" cy="2308324"/>
          </a:xfrm>
          <a:prstGeom prst="rect">
            <a:avLst/>
          </a:prstGeom>
          <a:noFill/>
        </p:spPr>
        <p:txBody>
          <a:bodyPr wrap="square" rtlCol="0">
            <a:spAutoFit/>
          </a:bodyPr>
          <a:lstStyle/>
          <a:p>
            <a:r>
              <a:rPr lang="en-US" dirty="0" smtClean="0"/>
              <a:t>Cartoon removed because of possible copyright reasons.</a:t>
            </a:r>
            <a:endParaRPr lang="en-US" dirty="0"/>
          </a:p>
        </p:txBody>
      </p:sp>
    </p:spTree>
    <p:extLst>
      <p:ext uri="{BB962C8B-B14F-4D97-AF65-F5344CB8AC3E}">
        <p14:creationId xmlns:p14="http://schemas.microsoft.com/office/powerpoint/2010/main" xmlns="" val="2681191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Indicators in REFORM</a:t>
            </a:r>
            <a:endParaRPr lang="en-GB" dirty="0"/>
          </a:p>
        </p:txBody>
      </p:sp>
      <p:sp>
        <p:nvSpPr>
          <p:cNvPr id="4" name="Slide Number Placeholder 3"/>
          <p:cNvSpPr>
            <a:spLocks noGrp="1"/>
          </p:cNvSpPr>
          <p:nvPr>
            <p:ph type="sldNum" sz="quarter" idx="12"/>
          </p:nvPr>
        </p:nvSpPr>
        <p:spPr>
          <a:xfrm>
            <a:off x="6553200" y="6422339"/>
            <a:ext cx="2133600" cy="365125"/>
          </a:xfrm>
        </p:spPr>
        <p:txBody>
          <a:bodyPr/>
          <a:lstStyle/>
          <a:p>
            <a:pPr>
              <a:defRPr/>
            </a:pPr>
            <a:fld id="{75ACE477-7E24-4E6A-91F6-13B537F771B3}" type="slidenum">
              <a:rPr lang="de-DE" smtClean="0"/>
              <a:pPr>
                <a:defRPr/>
              </a:pPr>
              <a:t>28</a:t>
            </a:fld>
            <a:endParaRPr lang="de-DE"/>
          </a:p>
        </p:txBody>
      </p:sp>
      <p:sp>
        <p:nvSpPr>
          <p:cNvPr id="5" name="Rectangle 4"/>
          <p:cNvSpPr/>
          <p:nvPr/>
        </p:nvSpPr>
        <p:spPr>
          <a:xfrm>
            <a:off x="611560" y="2627105"/>
            <a:ext cx="1440160" cy="18722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6" name="TextBox 5"/>
          <p:cNvSpPr txBox="1"/>
          <p:nvPr/>
        </p:nvSpPr>
        <p:spPr>
          <a:xfrm>
            <a:off x="721276" y="3059153"/>
            <a:ext cx="1152128" cy="954107"/>
          </a:xfrm>
          <a:prstGeom prst="rect">
            <a:avLst/>
          </a:prstGeom>
          <a:noFill/>
        </p:spPr>
        <p:txBody>
          <a:bodyPr wrap="square" rtlCol="0">
            <a:spAutoFit/>
          </a:bodyPr>
          <a:lstStyle/>
          <a:p>
            <a:pPr algn="ctr"/>
            <a:r>
              <a:rPr lang="nb-NO" sz="1400" b="1" dirty="0" smtClean="0">
                <a:solidFill>
                  <a:schemeClr val="bg1"/>
                </a:solidFill>
              </a:rPr>
              <a:t>HYMO</a:t>
            </a:r>
          </a:p>
          <a:p>
            <a:pPr algn="ctr"/>
            <a:r>
              <a:rPr lang="nb-NO" sz="1400" b="1" dirty="0" err="1" smtClean="0">
                <a:solidFill>
                  <a:schemeClr val="bg1"/>
                </a:solidFill>
              </a:rPr>
              <a:t>Degradation</a:t>
            </a:r>
            <a:r>
              <a:rPr lang="nb-NO" sz="1400" b="1" dirty="0" smtClean="0">
                <a:solidFill>
                  <a:schemeClr val="bg1"/>
                </a:solidFill>
              </a:rPr>
              <a:t> </a:t>
            </a:r>
            <a:r>
              <a:rPr lang="nb-NO" sz="1400" b="1" dirty="0" err="1" smtClean="0">
                <a:solidFill>
                  <a:schemeClr val="bg1"/>
                </a:solidFill>
              </a:rPr>
              <a:t>assessment</a:t>
            </a:r>
            <a:r>
              <a:rPr lang="nb-NO" sz="1400" b="1" dirty="0" smtClean="0">
                <a:solidFill>
                  <a:schemeClr val="bg1"/>
                </a:solidFill>
              </a:rPr>
              <a:t> </a:t>
            </a:r>
            <a:r>
              <a:rPr lang="nb-NO" sz="1400" b="1" dirty="0" err="1" smtClean="0">
                <a:solidFill>
                  <a:schemeClr val="bg1"/>
                </a:solidFill>
              </a:rPr>
              <a:t>method</a:t>
            </a:r>
            <a:endParaRPr lang="nb-NO" sz="1400" b="1" dirty="0">
              <a:solidFill>
                <a:schemeClr val="bg1"/>
              </a:solidFill>
            </a:endParaRPr>
          </a:p>
        </p:txBody>
      </p:sp>
      <p:sp>
        <p:nvSpPr>
          <p:cNvPr id="7" name="Down Arrow 6"/>
          <p:cNvSpPr/>
          <p:nvPr/>
        </p:nvSpPr>
        <p:spPr>
          <a:xfrm>
            <a:off x="1043608" y="4499313"/>
            <a:ext cx="576064" cy="576064"/>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8" name="TextBox 7"/>
          <p:cNvSpPr txBox="1"/>
          <p:nvPr/>
        </p:nvSpPr>
        <p:spPr>
          <a:xfrm>
            <a:off x="207387" y="5510833"/>
            <a:ext cx="2451289" cy="938719"/>
          </a:xfrm>
          <a:prstGeom prst="rect">
            <a:avLst/>
          </a:prstGeom>
          <a:noFill/>
        </p:spPr>
        <p:txBody>
          <a:bodyPr wrap="square" rtlCol="0">
            <a:spAutoFit/>
          </a:bodyPr>
          <a:lstStyle/>
          <a:p>
            <a:r>
              <a:rPr lang="nb-NO" sz="1100" dirty="0" err="1" smtClean="0"/>
              <a:t>Examples</a:t>
            </a:r>
            <a:r>
              <a:rPr lang="nb-NO" sz="1100" dirty="0" smtClean="0"/>
              <a:t> </a:t>
            </a:r>
            <a:r>
              <a:rPr lang="nb-NO" sz="1100" dirty="0" err="1" smtClean="0"/>
              <a:t>along</a:t>
            </a:r>
            <a:r>
              <a:rPr lang="nb-NO" sz="1100" dirty="0" smtClean="0"/>
              <a:t> a </a:t>
            </a:r>
            <a:r>
              <a:rPr lang="nb-NO" sz="1100" dirty="0" err="1" smtClean="0"/>
              <a:t>degradation</a:t>
            </a:r>
            <a:r>
              <a:rPr lang="nb-NO" sz="1100" dirty="0" smtClean="0"/>
              <a:t> gradient</a:t>
            </a:r>
          </a:p>
          <a:p>
            <a:r>
              <a:rPr lang="nb-NO" sz="1100" dirty="0" smtClean="0"/>
              <a:t>(4 </a:t>
            </a:r>
            <a:r>
              <a:rPr lang="nb-NO" sz="1100" dirty="0" err="1" smtClean="0"/>
              <a:t>classes</a:t>
            </a:r>
            <a:r>
              <a:rPr lang="nb-NO" sz="1100" dirty="0" smtClean="0"/>
              <a:t> </a:t>
            </a:r>
            <a:r>
              <a:rPr lang="nb-NO" sz="1100" dirty="0" err="1" smtClean="0"/>
              <a:t>corresponding</a:t>
            </a:r>
            <a:r>
              <a:rPr lang="nb-NO" sz="1100" dirty="0" smtClean="0"/>
              <a:t> to </a:t>
            </a:r>
            <a:r>
              <a:rPr lang="nb-NO" sz="1100" dirty="0" err="1" smtClean="0"/>
              <a:t>good</a:t>
            </a:r>
            <a:r>
              <a:rPr lang="nb-NO" sz="1100" dirty="0" smtClean="0"/>
              <a:t> to bad)</a:t>
            </a:r>
          </a:p>
          <a:p>
            <a:r>
              <a:rPr lang="nb-NO" sz="1100" dirty="0" err="1" smtClean="0"/>
              <a:t>Examplified</a:t>
            </a:r>
            <a:r>
              <a:rPr lang="nb-NO" sz="1100" dirty="0" smtClean="0"/>
              <a:t> from </a:t>
            </a:r>
            <a:r>
              <a:rPr lang="nb-NO" sz="1100" dirty="0" err="1" smtClean="0"/>
              <a:t>the</a:t>
            </a:r>
            <a:r>
              <a:rPr lang="nb-NO" sz="1100" dirty="0" smtClean="0"/>
              <a:t> </a:t>
            </a:r>
            <a:r>
              <a:rPr lang="nb-NO" sz="1100" dirty="0" err="1" smtClean="0"/>
              <a:t>reach</a:t>
            </a:r>
            <a:r>
              <a:rPr lang="nb-NO" sz="1100" dirty="0" smtClean="0"/>
              <a:t> (to stretch </a:t>
            </a:r>
            <a:r>
              <a:rPr lang="nb-NO" sz="1100" dirty="0" err="1" smtClean="0"/>
              <a:t>scale</a:t>
            </a:r>
            <a:r>
              <a:rPr lang="nb-NO" sz="1100" dirty="0" smtClean="0"/>
              <a:t>)</a:t>
            </a:r>
          </a:p>
        </p:txBody>
      </p:sp>
      <p:sp>
        <p:nvSpPr>
          <p:cNvPr id="9" name="Oval 8"/>
          <p:cNvSpPr/>
          <p:nvPr/>
        </p:nvSpPr>
        <p:spPr>
          <a:xfrm>
            <a:off x="2544801" y="2987145"/>
            <a:ext cx="1224136" cy="115212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0" name="TextBox 9"/>
          <p:cNvSpPr txBox="1"/>
          <p:nvPr/>
        </p:nvSpPr>
        <p:spPr>
          <a:xfrm>
            <a:off x="2699792" y="3274596"/>
            <a:ext cx="936104" cy="523220"/>
          </a:xfrm>
          <a:prstGeom prst="rect">
            <a:avLst/>
          </a:prstGeom>
          <a:noFill/>
        </p:spPr>
        <p:txBody>
          <a:bodyPr wrap="square" rtlCol="0">
            <a:spAutoFit/>
          </a:bodyPr>
          <a:lstStyle/>
          <a:p>
            <a:pPr algn="ctr"/>
            <a:r>
              <a:rPr lang="nb-NO" sz="1400" b="1" dirty="0" err="1" smtClean="0">
                <a:solidFill>
                  <a:schemeClr val="bg1"/>
                </a:solidFill>
              </a:rPr>
              <a:t>Potential</a:t>
            </a:r>
            <a:endParaRPr lang="nb-NO" sz="1400" b="1" dirty="0" smtClean="0">
              <a:solidFill>
                <a:schemeClr val="bg1"/>
              </a:solidFill>
            </a:endParaRPr>
          </a:p>
          <a:p>
            <a:pPr algn="ctr"/>
            <a:r>
              <a:rPr lang="nb-NO" sz="1400" b="1" dirty="0" smtClean="0">
                <a:solidFill>
                  <a:schemeClr val="bg1"/>
                </a:solidFill>
              </a:rPr>
              <a:t>links</a:t>
            </a:r>
            <a:endParaRPr lang="nb-NO" sz="1400" b="1" dirty="0">
              <a:solidFill>
                <a:schemeClr val="bg1"/>
              </a:solidFill>
            </a:endParaRPr>
          </a:p>
        </p:txBody>
      </p:sp>
      <p:sp>
        <p:nvSpPr>
          <p:cNvPr id="11" name="Oval 10"/>
          <p:cNvSpPr/>
          <p:nvPr/>
        </p:nvSpPr>
        <p:spPr>
          <a:xfrm>
            <a:off x="4067944" y="2987145"/>
            <a:ext cx="1224136" cy="115212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2" name="Oval 11"/>
          <p:cNvSpPr/>
          <p:nvPr/>
        </p:nvSpPr>
        <p:spPr>
          <a:xfrm>
            <a:off x="5580112" y="3001953"/>
            <a:ext cx="1224136" cy="115212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Box 12"/>
          <p:cNvSpPr txBox="1"/>
          <p:nvPr/>
        </p:nvSpPr>
        <p:spPr>
          <a:xfrm>
            <a:off x="4211960" y="3274596"/>
            <a:ext cx="936104" cy="523220"/>
          </a:xfrm>
          <a:prstGeom prst="rect">
            <a:avLst/>
          </a:prstGeom>
          <a:noFill/>
        </p:spPr>
        <p:txBody>
          <a:bodyPr wrap="square" rtlCol="0">
            <a:spAutoFit/>
          </a:bodyPr>
          <a:lstStyle/>
          <a:p>
            <a:pPr algn="ctr"/>
            <a:r>
              <a:rPr lang="nb-NO" sz="1400" b="1" dirty="0" err="1" smtClean="0">
                <a:solidFill>
                  <a:schemeClr val="bg1"/>
                </a:solidFill>
              </a:rPr>
              <a:t>Realised</a:t>
            </a:r>
            <a:endParaRPr lang="nb-NO" sz="1400" b="1" dirty="0" smtClean="0">
              <a:solidFill>
                <a:schemeClr val="bg1"/>
              </a:solidFill>
            </a:endParaRPr>
          </a:p>
          <a:p>
            <a:pPr algn="ctr"/>
            <a:r>
              <a:rPr lang="nb-NO" sz="1400" b="1" dirty="0" smtClean="0">
                <a:solidFill>
                  <a:schemeClr val="bg1"/>
                </a:solidFill>
              </a:rPr>
              <a:t>links</a:t>
            </a:r>
            <a:endParaRPr lang="nb-NO" sz="1400" b="1" dirty="0">
              <a:solidFill>
                <a:schemeClr val="bg1"/>
              </a:solidFill>
            </a:endParaRPr>
          </a:p>
        </p:txBody>
      </p:sp>
      <p:sp>
        <p:nvSpPr>
          <p:cNvPr id="14" name="TextBox 13"/>
          <p:cNvSpPr txBox="1"/>
          <p:nvPr/>
        </p:nvSpPr>
        <p:spPr>
          <a:xfrm>
            <a:off x="5724128" y="3274596"/>
            <a:ext cx="936104" cy="523220"/>
          </a:xfrm>
          <a:prstGeom prst="rect">
            <a:avLst/>
          </a:prstGeom>
          <a:noFill/>
        </p:spPr>
        <p:txBody>
          <a:bodyPr wrap="square" rtlCol="0">
            <a:spAutoFit/>
          </a:bodyPr>
          <a:lstStyle/>
          <a:p>
            <a:pPr algn="ctr"/>
            <a:r>
              <a:rPr lang="nb-NO" sz="1400" b="1" dirty="0" err="1" smtClean="0">
                <a:solidFill>
                  <a:schemeClr val="bg1"/>
                </a:solidFill>
              </a:rPr>
              <a:t>Possible</a:t>
            </a:r>
            <a:endParaRPr lang="nb-NO" sz="1400" b="1" dirty="0" smtClean="0">
              <a:solidFill>
                <a:schemeClr val="bg1"/>
              </a:solidFill>
            </a:endParaRPr>
          </a:p>
          <a:p>
            <a:pPr algn="ctr"/>
            <a:r>
              <a:rPr lang="nb-NO" sz="1400" b="1" dirty="0" err="1" smtClean="0">
                <a:solidFill>
                  <a:schemeClr val="bg1"/>
                </a:solidFill>
              </a:rPr>
              <a:t>indicators</a:t>
            </a:r>
            <a:endParaRPr lang="nb-NO" sz="1400" b="1" dirty="0">
              <a:solidFill>
                <a:schemeClr val="bg1"/>
              </a:solidFill>
            </a:endParaRPr>
          </a:p>
        </p:txBody>
      </p:sp>
      <p:sp>
        <p:nvSpPr>
          <p:cNvPr id="15" name="Right Brace 14"/>
          <p:cNvSpPr/>
          <p:nvPr/>
        </p:nvSpPr>
        <p:spPr>
          <a:xfrm rot="5400000">
            <a:off x="4602288" y="2513377"/>
            <a:ext cx="155448" cy="3816424"/>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nb-NO"/>
          </a:p>
        </p:txBody>
      </p:sp>
      <p:sp>
        <p:nvSpPr>
          <p:cNvPr id="16" name="TextBox 15"/>
          <p:cNvSpPr txBox="1"/>
          <p:nvPr/>
        </p:nvSpPr>
        <p:spPr>
          <a:xfrm>
            <a:off x="3491880" y="4645939"/>
            <a:ext cx="2376264" cy="400110"/>
          </a:xfrm>
          <a:prstGeom prst="rect">
            <a:avLst/>
          </a:prstGeom>
          <a:noFill/>
        </p:spPr>
        <p:txBody>
          <a:bodyPr wrap="square" rtlCol="0">
            <a:spAutoFit/>
          </a:bodyPr>
          <a:lstStyle/>
          <a:p>
            <a:pPr algn="ctr"/>
            <a:r>
              <a:rPr lang="nb-NO" sz="2000" b="1" dirty="0" err="1" smtClean="0"/>
              <a:t>Ecology</a:t>
            </a:r>
            <a:endParaRPr lang="nb-NO" sz="1200" b="1" dirty="0"/>
          </a:p>
        </p:txBody>
      </p:sp>
      <p:sp>
        <p:nvSpPr>
          <p:cNvPr id="17" name="Rectangle 16"/>
          <p:cNvSpPr/>
          <p:nvPr/>
        </p:nvSpPr>
        <p:spPr>
          <a:xfrm>
            <a:off x="7308304" y="2641913"/>
            <a:ext cx="1440160" cy="18722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8" name="TextBox 17"/>
          <p:cNvSpPr txBox="1"/>
          <p:nvPr/>
        </p:nvSpPr>
        <p:spPr>
          <a:xfrm>
            <a:off x="7374293" y="3274596"/>
            <a:ext cx="1296144" cy="523220"/>
          </a:xfrm>
          <a:prstGeom prst="rect">
            <a:avLst/>
          </a:prstGeom>
          <a:noFill/>
        </p:spPr>
        <p:txBody>
          <a:bodyPr wrap="square" rtlCol="0">
            <a:spAutoFit/>
          </a:bodyPr>
          <a:lstStyle/>
          <a:p>
            <a:pPr algn="ctr"/>
            <a:r>
              <a:rPr lang="nb-NO" sz="1400" b="1" dirty="0" err="1" smtClean="0">
                <a:solidFill>
                  <a:schemeClr val="bg1"/>
                </a:solidFill>
              </a:rPr>
              <a:t>Recommen-dations</a:t>
            </a:r>
            <a:endParaRPr lang="nb-NO" sz="1400" b="1" dirty="0">
              <a:solidFill>
                <a:schemeClr val="bg1"/>
              </a:solidFill>
            </a:endParaRPr>
          </a:p>
        </p:txBody>
      </p:sp>
      <p:sp>
        <p:nvSpPr>
          <p:cNvPr id="19" name="Curved Down Arrow 18"/>
          <p:cNvSpPr/>
          <p:nvPr/>
        </p:nvSpPr>
        <p:spPr>
          <a:xfrm>
            <a:off x="2195736" y="2411081"/>
            <a:ext cx="972108" cy="432048"/>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1"/>
              </a:solidFill>
            </a:endParaRPr>
          </a:p>
        </p:txBody>
      </p:sp>
      <p:sp>
        <p:nvSpPr>
          <p:cNvPr id="20" name="Curved Down Arrow 19"/>
          <p:cNvSpPr/>
          <p:nvPr/>
        </p:nvSpPr>
        <p:spPr>
          <a:xfrm>
            <a:off x="3581890" y="2425889"/>
            <a:ext cx="972108" cy="432048"/>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1"/>
              </a:solidFill>
            </a:endParaRPr>
          </a:p>
        </p:txBody>
      </p:sp>
      <p:sp>
        <p:nvSpPr>
          <p:cNvPr id="21" name="Curved Down Arrow 20"/>
          <p:cNvSpPr/>
          <p:nvPr/>
        </p:nvSpPr>
        <p:spPr>
          <a:xfrm>
            <a:off x="6192180" y="2425889"/>
            <a:ext cx="972108" cy="432048"/>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1"/>
              </a:solidFill>
            </a:endParaRPr>
          </a:p>
        </p:txBody>
      </p:sp>
      <p:sp>
        <p:nvSpPr>
          <p:cNvPr id="22" name="Curved Down Arrow 21"/>
          <p:cNvSpPr/>
          <p:nvPr/>
        </p:nvSpPr>
        <p:spPr>
          <a:xfrm>
            <a:off x="4912020" y="2433918"/>
            <a:ext cx="972108" cy="432048"/>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1"/>
              </a:solidFill>
            </a:endParaRPr>
          </a:p>
        </p:txBody>
      </p:sp>
      <p:sp>
        <p:nvSpPr>
          <p:cNvPr id="23" name="Curved Down Arrow 22"/>
          <p:cNvSpPr/>
          <p:nvPr/>
        </p:nvSpPr>
        <p:spPr>
          <a:xfrm>
            <a:off x="1741998" y="1691001"/>
            <a:ext cx="5854338" cy="552977"/>
          </a:xfrm>
          <a:prstGeom prst="curved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1"/>
              </a:solidFill>
            </a:endParaRPr>
          </a:p>
        </p:txBody>
      </p:sp>
      <p:sp>
        <p:nvSpPr>
          <p:cNvPr id="24" name="Down Arrow 23"/>
          <p:cNvSpPr/>
          <p:nvPr/>
        </p:nvSpPr>
        <p:spPr>
          <a:xfrm>
            <a:off x="7740352" y="4514121"/>
            <a:ext cx="576064" cy="5760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25" name="TextBox 24"/>
          <p:cNvSpPr txBox="1"/>
          <p:nvPr/>
        </p:nvSpPr>
        <p:spPr>
          <a:xfrm>
            <a:off x="6804248" y="5579433"/>
            <a:ext cx="2339752" cy="938719"/>
          </a:xfrm>
          <a:prstGeom prst="rect">
            <a:avLst/>
          </a:prstGeom>
          <a:noFill/>
        </p:spPr>
        <p:txBody>
          <a:bodyPr wrap="square" rtlCol="0">
            <a:spAutoFit/>
          </a:bodyPr>
          <a:lstStyle/>
          <a:p>
            <a:pPr marL="171450" indent="-171450">
              <a:buFont typeface="Arial" panose="020B0604020202020204" pitchFamily="34" charset="0"/>
              <a:buChar char="•"/>
            </a:pPr>
            <a:r>
              <a:rPr lang="nb-NO" sz="1100" dirty="0" err="1" smtClean="0"/>
              <a:t>Use</a:t>
            </a:r>
            <a:r>
              <a:rPr lang="nb-NO" sz="1100" dirty="0" smtClean="0"/>
              <a:t> </a:t>
            </a:r>
            <a:r>
              <a:rPr lang="nb-NO" sz="1100" dirty="0" err="1" smtClean="0"/>
              <a:t>the</a:t>
            </a:r>
            <a:r>
              <a:rPr lang="nb-NO" sz="1100" dirty="0" smtClean="0"/>
              <a:t> </a:t>
            </a:r>
            <a:r>
              <a:rPr lang="nb-NO" sz="1100" dirty="0" err="1" smtClean="0"/>
              <a:t>process-oriented</a:t>
            </a:r>
            <a:r>
              <a:rPr lang="nb-NO" sz="1100" dirty="0" smtClean="0"/>
              <a:t> HYMO </a:t>
            </a:r>
            <a:r>
              <a:rPr lang="nb-NO" sz="1100" dirty="0" err="1" smtClean="0"/>
              <a:t>assessment</a:t>
            </a:r>
            <a:r>
              <a:rPr lang="nb-NO" sz="1100" dirty="0" smtClean="0"/>
              <a:t> </a:t>
            </a:r>
            <a:r>
              <a:rPr lang="nb-NO" sz="1100" dirty="0" err="1" smtClean="0"/>
              <a:t>methods</a:t>
            </a:r>
            <a:endParaRPr lang="nb-NO" sz="1100" dirty="0" smtClean="0"/>
          </a:p>
          <a:p>
            <a:pPr marL="171450" indent="-171450">
              <a:buFont typeface="Arial" panose="020B0604020202020204" pitchFamily="34" charset="0"/>
              <a:buChar char="•"/>
            </a:pPr>
            <a:r>
              <a:rPr lang="nb-NO" sz="1100" dirty="0" smtClean="0"/>
              <a:t>Fish best </a:t>
            </a:r>
            <a:r>
              <a:rPr lang="nb-NO" sz="1100" dirty="0" err="1" smtClean="0"/>
              <a:t>indicator</a:t>
            </a:r>
            <a:endParaRPr lang="nb-NO" sz="1100" dirty="0" smtClean="0"/>
          </a:p>
          <a:p>
            <a:pPr marL="171450" indent="-171450">
              <a:buFont typeface="Arial" panose="020B0604020202020204" pitchFamily="34" charset="0"/>
              <a:buChar char="•"/>
            </a:pPr>
            <a:r>
              <a:rPr lang="nb-NO" sz="1100" dirty="0" err="1" smtClean="0"/>
              <a:t>Use</a:t>
            </a:r>
            <a:r>
              <a:rPr lang="nb-NO" sz="1100" dirty="0" smtClean="0"/>
              <a:t> </a:t>
            </a:r>
            <a:r>
              <a:rPr lang="nb-NO" sz="1100" dirty="0" err="1" smtClean="0"/>
              <a:t>of</a:t>
            </a:r>
            <a:r>
              <a:rPr lang="nb-NO" sz="1100" dirty="0" smtClean="0"/>
              <a:t> </a:t>
            </a:r>
            <a:r>
              <a:rPr lang="nb-NO" sz="1100" dirty="0" err="1" smtClean="0"/>
              <a:t>traits</a:t>
            </a:r>
            <a:endParaRPr lang="nb-NO" sz="1100" dirty="0" smtClean="0"/>
          </a:p>
          <a:p>
            <a:pPr marL="171450" indent="-171450">
              <a:buFont typeface="Arial" panose="020B0604020202020204" pitchFamily="34" charset="0"/>
              <a:buChar char="•"/>
            </a:pPr>
            <a:r>
              <a:rPr lang="nb-NO" sz="1100" dirty="0" smtClean="0"/>
              <a:t>New </a:t>
            </a:r>
            <a:r>
              <a:rPr lang="nb-NO" sz="1100" dirty="0" err="1" smtClean="0"/>
              <a:t>indicators</a:t>
            </a:r>
            <a:endParaRPr lang="nb-NO" sz="1100" dirty="0"/>
          </a:p>
        </p:txBody>
      </p:sp>
      <p:sp>
        <p:nvSpPr>
          <p:cNvPr id="28" name="Rectangle 27"/>
          <p:cNvSpPr/>
          <p:nvPr/>
        </p:nvSpPr>
        <p:spPr>
          <a:xfrm>
            <a:off x="287096" y="6456722"/>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a:t>
            </a:r>
            <a:r>
              <a:rPr lang="en-GB" sz="1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presentation N. </a:t>
            </a:r>
            <a:r>
              <a:rPr lang="en-GB" sz="1200"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Friberg</a:t>
            </a:r>
            <a:endPar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326890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Indicators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29</a:t>
            </a:fld>
            <a:endParaRPr lang="de-DE"/>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34950"/>
            <a:ext cx="9144000" cy="612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flipH="1">
            <a:off x="169777" y="4943475"/>
            <a:ext cx="1475581"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8" name="Picture 2" descr="http://www.toeristeninformatie.nl/user/loc/74acc4cf78.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6648897" y="4943475"/>
            <a:ext cx="2360085" cy="17715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781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does my river work?</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a:t>
            </a:fld>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73413" y="1805145"/>
            <a:ext cx="6421909" cy="4674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4378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WFD indicator for rivers wrong indicator?</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30</a:t>
            </a:fld>
            <a:endParaRPr lang="de-DE"/>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614" t="7060" r="11182" b="5922"/>
          <a:stretch/>
        </p:blipFill>
        <p:spPr bwMode="auto">
          <a:xfrm>
            <a:off x="2668773" y="1667919"/>
            <a:ext cx="6124358" cy="474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_DSC046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9089" y="4526492"/>
            <a:ext cx="2711190" cy="1998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a:off x="6115666" y="3832674"/>
            <a:ext cx="339213" cy="36502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762058" y="2193582"/>
            <a:ext cx="1743959" cy="523220"/>
          </a:xfrm>
          <a:prstGeom prst="rect">
            <a:avLst/>
          </a:prstGeom>
          <a:solidFill>
            <a:schemeClr val="bg1"/>
          </a:solidFill>
        </p:spPr>
        <p:txBody>
          <a:bodyPr wrap="square" rtlCol="0">
            <a:spAutoFit/>
          </a:bodyPr>
          <a:lstStyle/>
          <a:p>
            <a:r>
              <a:rPr lang="en-GB" sz="1400" b="1" dirty="0" err="1" smtClean="0"/>
              <a:t>Macrophyte</a:t>
            </a:r>
            <a:r>
              <a:rPr lang="en-GB" sz="1400" b="1" dirty="0" smtClean="0"/>
              <a:t> related species (% score)</a:t>
            </a:r>
            <a:endParaRPr lang="en-GB" sz="1400" b="1" dirty="0"/>
          </a:p>
        </p:txBody>
      </p:sp>
      <p:sp>
        <p:nvSpPr>
          <p:cNvPr id="10" name="TextBox 9"/>
          <p:cNvSpPr txBox="1"/>
          <p:nvPr/>
        </p:nvSpPr>
        <p:spPr>
          <a:xfrm>
            <a:off x="3355797" y="5377109"/>
            <a:ext cx="1612128" cy="523220"/>
          </a:xfrm>
          <a:prstGeom prst="rect">
            <a:avLst/>
          </a:prstGeom>
          <a:solidFill>
            <a:schemeClr val="bg1"/>
          </a:solidFill>
        </p:spPr>
        <p:txBody>
          <a:bodyPr wrap="square" rtlCol="0">
            <a:spAutoFit/>
          </a:bodyPr>
          <a:lstStyle/>
          <a:p>
            <a:r>
              <a:rPr lang="en-GB" sz="1400" b="1" dirty="0" smtClean="0"/>
              <a:t>Deep water related species (% score)</a:t>
            </a:r>
            <a:endParaRPr lang="en-GB" sz="1400" b="1" dirty="0"/>
          </a:p>
        </p:txBody>
      </p:sp>
      <p:sp>
        <p:nvSpPr>
          <p:cNvPr id="11" name="TextBox 10"/>
          <p:cNvSpPr txBox="1"/>
          <p:nvPr/>
        </p:nvSpPr>
        <p:spPr>
          <a:xfrm>
            <a:off x="5486988" y="5890902"/>
            <a:ext cx="1935782" cy="523220"/>
          </a:xfrm>
          <a:prstGeom prst="rect">
            <a:avLst/>
          </a:prstGeom>
          <a:solidFill>
            <a:schemeClr val="bg1"/>
          </a:solidFill>
        </p:spPr>
        <p:txBody>
          <a:bodyPr wrap="square" rtlCol="0">
            <a:spAutoFit/>
          </a:bodyPr>
          <a:lstStyle/>
          <a:p>
            <a:r>
              <a:rPr lang="en-GB" sz="1400" b="1" dirty="0" smtClean="0"/>
              <a:t>Stagnant water related species (% score)</a:t>
            </a:r>
            <a:endParaRPr lang="en-GB" sz="1400" b="1" dirty="0"/>
          </a:p>
        </p:txBody>
      </p:sp>
      <p:sp>
        <p:nvSpPr>
          <p:cNvPr id="12" name="TextBox 11"/>
          <p:cNvSpPr txBox="1"/>
          <p:nvPr/>
        </p:nvSpPr>
        <p:spPr>
          <a:xfrm>
            <a:off x="7396539" y="5358255"/>
            <a:ext cx="1935782" cy="523220"/>
          </a:xfrm>
          <a:prstGeom prst="rect">
            <a:avLst/>
          </a:prstGeom>
          <a:solidFill>
            <a:schemeClr val="bg1"/>
          </a:solidFill>
        </p:spPr>
        <p:txBody>
          <a:bodyPr wrap="square" rtlCol="0">
            <a:spAutoFit/>
          </a:bodyPr>
          <a:lstStyle/>
          <a:p>
            <a:r>
              <a:rPr lang="en-GB" sz="1400" b="1" dirty="0" smtClean="0"/>
              <a:t>Silt related species (% score)</a:t>
            </a:r>
            <a:endParaRPr lang="en-GB" sz="1400" b="1" dirty="0"/>
          </a:p>
        </p:txBody>
      </p:sp>
      <p:sp>
        <p:nvSpPr>
          <p:cNvPr id="13" name="TextBox 12"/>
          <p:cNvSpPr txBox="1"/>
          <p:nvPr/>
        </p:nvSpPr>
        <p:spPr>
          <a:xfrm>
            <a:off x="7860314" y="3834637"/>
            <a:ext cx="1008233" cy="307777"/>
          </a:xfrm>
          <a:prstGeom prst="rect">
            <a:avLst/>
          </a:prstGeom>
          <a:solidFill>
            <a:schemeClr val="bg1"/>
          </a:solidFill>
        </p:spPr>
        <p:txBody>
          <a:bodyPr wrap="square" rtlCol="0">
            <a:spAutoFit/>
          </a:bodyPr>
          <a:lstStyle/>
          <a:p>
            <a:r>
              <a:rPr lang="en-GB" sz="1400" b="1" dirty="0" smtClean="0"/>
              <a:t>WFD index</a:t>
            </a:r>
            <a:endParaRPr lang="en-GB" sz="1400" b="1" dirty="0"/>
          </a:p>
        </p:txBody>
      </p:sp>
      <p:sp>
        <p:nvSpPr>
          <p:cNvPr id="14" name="TextBox 13"/>
          <p:cNvSpPr txBox="1"/>
          <p:nvPr/>
        </p:nvSpPr>
        <p:spPr>
          <a:xfrm>
            <a:off x="7102430" y="2206921"/>
            <a:ext cx="1935782" cy="523220"/>
          </a:xfrm>
          <a:prstGeom prst="rect">
            <a:avLst/>
          </a:prstGeom>
          <a:solidFill>
            <a:schemeClr val="bg1"/>
          </a:solidFill>
        </p:spPr>
        <p:txBody>
          <a:bodyPr wrap="square" rtlCol="0">
            <a:spAutoFit/>
          </a:bodyPr>
          <a:lstStyle/>
          <a:p>
            <a:r>
              <a:rPr lang="en-GB" sz="1400" b="1" dirty="0" smtClean="0"/>
              <a:t>Shallow water species (% score)</a:t>
            </a:r>
            <a:endParaRPr lang="en-GB" sz="1400" b="1" dirty="0"/>
          </a:p>
        </p:txBody>
      </p:sp>
      <p:sp>
        <p:nvSpPr>
          <p:cNvPr id="15" name="TextBox 14"/>
          <p:cNvSpPr txBox="1"/>
          <p:nvPr/>
        </p:nvSpPr>
        <p:spPr>
          <a:xfrm>
            <a:off x="5220733" y="1649065"/>
            <a:ext cx="1935782" cy="523220"/>
          </a:xfrm>
          <a:prstGeom prst="rect">
            <a:avLst/>
          </a:prstGeom>
          <a:solidFill>
            <a:schemeClr val="bg1"/>
          </a:solidFill>
        </p:spPr>
        <p:txBody>
          <a:bodyPr wrap="square" rtlCol="0">
            <a:spAutoFit/>
          </a:bodyPr>
          <a:lstStyle/>
          <a:p>
            <a:r>
              <a:rPr lang="en-GB" sz="1400" b="1" dirty="0" smtClean="0"/>
              <a:t>Medium </a:t>
            </a:r>
            <a:r>
              <a:rPr lang="en-GB" sz="1400" b="1" dirty="0" err="1" smtClean="0"/>
              <a:t>rheophilic</a:t>
            </a:r>
            <a:r>
              <a:rPr lang="en-GB" sz="1400" b="1" dirty="0" smtClean="0"/>
              <a:t> species(% score)</a:t>
            </a:r>
            <a:endParaRPr lang="en-GB" sz="1400" b="1" dirty="0"/>
          </a:p>
        </p:txBody>
      </p:sp>
      <p:sp>
        <p:nvSpPr>
          <p:cNvPr id="16" name="TextBox 15"/>
          <p:cNvSpPr txBox="1"/>
          <p:nvPr/>
        </p:nvSpPr>
        <p:spPr>
          <a:xfrm>
            <a:off x="461913" y="1998482"/>
            <a:ext cx="1659118" cy="1323439"/>
          </a:xfrm>
          <a:prstGeom prst="rect">
            <a:avLst/>
          </a:prstGeom>
          <a:noFill/>
        </p:spPr>
        <p:txBody>
          <a:bodyPr wrap="square" rtlCol="0">
            <a:spAutoFit/>
          </a:bodyPr>
          <a:lstStyle/>
          <a:p>
            <a:r>
              <a:rPr lang="en-GB" sz="2000" i="1" dirty="0" smtClean="0"/>
              <a:t>WFD Index for rivers used in impounded sections</a:t>
            </a:r>
            <a:endParaRPr lang="en-GB" sz="2000" i="1" dirty="0"/>
          </a:p>
        </p:txBody>
      </p:sp>
    </p:spTree>
    <p:extLst>
      <p:ext uri="{BB962C8B-B14F-4D97-AF65-F5344CB8AC3E}">
        <p14:creationId xmlns:p14="http://schemas.microsoft.com/office/powerpoint/2010/main" xmlns="" val="433352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31</a:t>
            </a:fld>
            <a:endParaRPr lang="de-DE"/>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6230" y="1621567"/>
            <a:ext cx="6702994" cy="488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52580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Measures classes</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32</a:t>
            </a:fld>
            <a:endParaRPr lang="de-DE"/>
          </a:p>
        </p:txBody>
      </p:sp>
      <p:graphicFrame>
        <p:nvGraphicFramePr>
          <p:cNvPr id="5" name="Table 4"/>
          <p:cNvGraphicFramePr>
            <a:graphicFrameLocks noGrp="1"/>
          </p:cNvGraphicFramePr>
          <p:nvPr>
            <p:extLst>
              <p:ext uri="{D42A27DB-BD31-4B8C-83A1-F6EECF244321}">
                <p14:modId xmlns:p14="http://schemas.microsoft.com/office/powerpoint/2010/main" xmlns="" val="2667032102"/>
              </p:ext>
            </p:extLst>
          </p:nvPr>
        </p:nvGraphicFramePr>
        <p:xfrm>
          <a:off x="933259" y="1953344"/>
          <a:ext cx="6344238" cy="3769434"/>
        </p:xfrm>
        <a:graphic>
          <a:graphicData uri="http://schemas.openxmlformats.org/drawingml/2006/table">
            <a:tbl>
              <a:tblPr>
                <a:tableStyleId>{5C22544A-7EE6-4342-B048-85BDC9FD1C3A}</a:tableStyleId>
              </a:tblPr>
              <a:tblGrid>
                <a:gridCol w="6344238"/>
              </a:tblGrid>
              <a:tr h="321241">
                <a:tc>
                  <a:txBody>
                    <a:bodyPr/>
                    <a:lstStyle/>
                    <a:p>
                      <a:pPr algn="l" fontAlgn="b"/>
                      <a:r>
                        <a:rPr lang="nl-NL" sz="1600" b="1" u="none" strike="noStrike" dirty="0" err="1" smtClean="0">
                          <a:effectLst/>
                        </a:rPr>
                        <a:t>Measure</a:t>
                      </a:r>
                      <a:r>
                        <a:rPr lang="nl-NL" sz="1600" b="1" u="none" strike="noStrike" baseline="0" dirty="0" smtClean="0">
                          <a:effectLst/>
                        </a:rPr>
                        <a:t> C</a:t>
                      </a:r>
                      <a:r>
                        <a:rPr lang="nl-NL" sz="1600" b="1" u="none" strike="noStrike" dirty="0" smtClean="0">
                          <a:effectLst/>
                        </a:rPr>
                        <a:t>lass</a:t>
                      </a:r>
                      <a:endParaRPr lang="nl-NL" sz="1600" b="1" i="0" u="none" strike="noStrike" dirty="0">
                        <a:effectLst/>
                        <a:latin typeface="Arial"/>
                      </a:endParaRPr>
                    </a:p>
                  </a:txBody>
                  <a:tcPr marL="1651" marR="1651" marT="1651" marB="0" anchor="b"/>
                </a:tc>
              </a:tr>
              <a:tr h="321241">
                <a:tc>
                  <a:txBody>
                    <a:bodyPr/>
                    <a:lstStyle/>
                    <a:p>
                      <a:pPr algn="l" fontAlgn="b"/>
                      <a:r>
                        <a:rPr lang="en-US" sz="1600" u="none" strike="noStrike">
                          <a:effectLst/>
                        </a:rPr>
                        <a:t>01. Water flow quantity improvement</a:t>
                      </a:r>
                      <a:endParaRPr lang="en-US" sz="1600" b="0" i="0" u="none" strike="noStrike">
                        <a:effectLst/>
                        <a:latin typeface="Arial"/>
                      </a:endParaRPr>
                    </a:p>
                  </a:txBody>
                  <a:tcPr marL="1651" marR="1651" marT="1651" marB="0" anchor="b"/>
                </a:tc>
              </a:tr>
              <a:tr h="355498">
                <a:tc>
                  <a:txBody>
                    <a:bodyPr/>
                    <a:lstStyle/>
                    <a:p>
                      <a:pPr algn="l" fontAlgn="b"/>
                      <a:r>
                        <a:rPr lang="nl-NL" sz="1600" u="none" strike="noStrike">
                          <a:effectLst/>
                        </a:rPr>
                        <a:t>02. Sediment flow quantity improvement</a:t>
                      </a:r>
                      <a:endParaRPr lang="nl-NL" sz="1600" b="0" i="0" u="none" strike="noStrike">
                        <a:effectLst/>
                        <a:latin typeface="Arial"/>
                      </a:endParaRPr>
                    </a:p>
                  </a:txBody>
                  <a:tcPr marL="1651" marR="1651" marT="1651" marB="0" anchor="b"/>
                </a:tc>
              </a:tr>
              <a:tr h="352768">
                <a:tc>
                  <a:txBody>
                    <a:bodyPr/>
                    <a:lstStyle/>
                    <a:p>
                      <a:pPr algn="l" fontAlgn="b"/>
                      <a:r>
                        <a:rPr lang="nl-NL" sz="1600" u="none" strike="noStrike">
                          <a:effectLst/>
                        </a:rPr>
                        <a:t>03. Flow dynamics improvement</a:t>
                      </a:r>
                      <a:endParaRPr lang="nl-NL" sz="1600" b="0" i="0" u="none" strike="noStrike">
                        <a:effectLst/>
                        <a:latin typeface="Arial"/>
                      </a:endParaRPr>
                    </a:p>
                  </a:txBody>
                  <a:tcPr marL="1651" marR="1651" marT="1651" marB="0" anchor="b"/>
                </a:tc>
              </a:tr>
              <a:tr h="414136">
                <a:tc>
                  <a:txBody>
                    <a:bodyPr/>
                    <a:lstStyle/>
                    <a:p>
                      <a:pPr algn="l" fontAlgn="b"/>
                      <a:r>
                        <a:rPr lang="nl-NL" sz="1600" u="none" strike="noStrike">
                          <a:effectLst/>
                        </a:rPr>
                        <a:t>04. Longitudinal connectivity improvement</a:t>
                      </a:r>
                      <a:endParaRPr lang="nl-NL" sz="1600" b="0" i="0" u="none" strike="noStrike">
                        <a:effectLst/>
                        <a:latin typeface="Arial"/>
                      </a:endParaRPr>
                    </a:p>
                  </a:txBody>
                  <a:tcPr marL="1651" marR="1651" marT="1651" marB="0" anchor="b"/>
                </a:tc>
              </a:tr>
              <a:tr h="467278">
                <a:tc>
                  <a:txBody>
                    <a:bodyPr/>
                    <a:lstStyle/>
                    <a:p>
                      <a:pPr algn="l" fontAlgn="b"/>
                      <a:r>
                        <a:rPr lang="en-US" sz="1600" u="none" strike="noStrike">
                          <a:effectLst/>
                        </a:rPr>
                        <a:t>05. River bed depth and width variation improvement</a:t>
                      </a:r>
                      <a:endParaRPr lang="en-US" sz="1600" b="0" i="0" u="none" strike="noStrike">
                        <a:effectLst/>
                        <a:latin typeface="Arial"/>
                      </a:endParaRPr>
                    </a:p>
                  </a:txBody>
                  <a:tcPr marL="1651" marR="1651" marT="1651" marB="0" anchor="b"/>
                </a:tc>
              </a:tr>
              <a:tr h="414780">
                <a:tc>
                  <a:txBody>
                    <a:bodyPr/>
                    <a:lstStyle/>
                    <a:p>
                      <a:pPr algn="l" fontAlgn="b"/>
                      <a:r>
                        <a:rPr lang="en-US" sz="1600" u="none" strike="noStrike">
                          <a:effectLst/>
                        </a:rPr>
                        <a:t>06. In-channel structure and substrate improvement</a:t>
                      </a:r>
                      <a:endParaRPr lang="en-US" sz="1600" b="0" i="0" u="none" strike="noStrike">
                        <a:effectLst/>
                        <a:latin typeface="Arial"/>
                      </a:endParaRPr>
                    </a:p>
                  </a:txBody>
                  <a:tcPr marL="1651" marR="1651" marT="1651" marB="0" anchor="b"/>
                </a:tc>
              </a:tr>
              <a:tr h="321241">
                <a:tc>
                  <a:txBody>
                    <a:bodyPr/>
                    <a:lstStyle/>
                    <a:p>
                      <a:pPr algn="l" fontAlgn="b"/>
                      <a:r>
                        <a:rPr lang="nl-NL" sz="1600" u="none" strike="noStrike">
                          <a:effectLst/>
                        </a:rPr>
                        <a:t>07. Riparian zone improvement</a:t>
                      </a:r>
                      <a:endParaRPr lang="nl-NL" sz="1600" b="0" i="0" u="none" strike="noStrike">
                        <a:effectLst/>
                        <a:latin typeface="Arial"/>
                      </a:endParaRPr>
                    </a:p>
                  </a:txBody>
                  <a:tcPr marL="1651" marR="1651" marT="1651" marB="0" anchor="b"/>
                </a:tc>
              </a:tr>
              <a:tr h="395196">
                <a:tc>
                  <a:txBody>
                    <a:bodyPr/>
                    <a:lstStyle/>
                    <a:p>
                      <a:pPr algn="l" fontAlgn="b"/>
                      <a:r>
                        <a:rPr lang="en-US" sz="1600" u="none" strike="noStrike">
                          <a:effectLst/>
                        </a:rPr>
                        <a:t>08. Floodplains/off-channel/lateral connectivity habitats improvement</a:t>
                      </a:r>
                      <a:endParaRPr lang="en-US" sz="1600" b="0" i="0" u="none" strike="noStrike">
                        <a:effectLst/>
                        <a:latin typeface="Arial"/>
                      </a:endParaRPr>
                    </a:p>
                  </a:txBody>
                  <a:tcPr marL="1651" marR="1651" marT="1651" marB="0" anchor="b"/>
                </a:tc>
              </a:tr>
              <a:tr h="406055">
                <a:tc>
                  <a:txBody>
                    <a:bodyPr/>
                    <a:lstStyle/>
                    <a:p>
                      <a:pPr algn="l" fontAlgn="b"/>
                      <a:r>
                        <a:rPr lang="en-US" sz="1600" u="none" strike="noStrike" dirty="0">
                          <a:effectLst/>
                        </a:rPr>
                        <a:t>09. Other aims to improve hydrological or morphological conditions</a:t>
                      </a:r>
                      <a:endParaRPr lang="en-US" sz="1600" b="0" i="0" u="none" strike="noStrike" dirty="0">
                        <a:effectLst/>
                        <a:latin typeface="Arial"/>
                      </a:endParaRPr>
                    </a:p>
                  </a:txBody>
                  <a:tcPr marL="1651" marR="1651" marT="1651" marB="0" anchor="b"/>
                </a:tc>
              </a:tr>
            </a:tbl>
          </a:graphicData>
        </a:graphic>
      </p:graphicFrame>
      <p:sp>
        <p:nvSpPr>
          <p:cNvPr id="7" name="TextBox 6"/>
          <p:cNvSpPr txBox="1"/>
          <p:nvPr/>
        </p:nvSpPr>
        <p:spPr>
          <a:xfrm>
            <a:off x="648586" y="6018028"/>
            <a:ext cx="6826102" cy="338554"/>
          </a:xfrm>
          <a:prstGeom prst="rect">
            <a:avLst/>
          </a:prstGeom>
          <a:noFill/>
        </p:spPr>
        <p:txBody>
          <a:bodyPr wrap="square" rtlCol="0">
            <a:spAutoFit/>
          </a:bodyPr>
          <a:lstStyle/>
          <a:p>
            <a:r>
              <a:rPr lang="en-GB" sz="1600" dirty="0" smtClean="0">
                <a:solidFill>
                  <a:schemeClr val="accent1">
                    <a:lumMod val="75000"/>
                  </a:schemeClr>
                </a:solidFill>
              </a:rPr>
              <a:t>See for all measures: </a:t>
            </a:r>
            <a:r>
              <a:rPr lang="en-GB" sz="1600" dirty="0">
                <a:solidFill>
                  <a:schemeClr val="accent1">
                    <a:lumMod val="75000"/>
                  </a:schemeClr>
                </a:solidFill>
              </a:rPr>
              <a:t>http://wiki.reformrivers.eu/index.php/Category:Measures</a:t>
            </a:r>
          </a:p>
        </p:txBody>
      </p:sp>
    </p:spTree>
    <p:extLst>
      <p:ext uri="{BB962C8B-B14F-4D97-AF65-F5344CB8AC3E}">
        <p14:creationId xmlns:p14="http://schemas.microsoft.com/office/powerpoint/2010/main" xmlns="" val="1304608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Pressure  - Measure relations in wiki</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33</a:t>
            </a:fld>
            <a:endParaRPr lang="de-DE"/>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5833" t="32944" r="26983" b="19151"/>
          <a:stretch/>
        </p:blipFill>
        <p:spPr bwMode="auto">
          <a:xfrm>
            <a:off x="1156137" y="1702671"/>
            <a:ext cx="6800193" cy="47454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5922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 of the river manager: how much should we restore?</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34</a:t>
            </a:fld>
            <a:endParaRPr lang="de-DE"/>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639888"/>
            <a:ext cx="9120188" cy="5046662"/>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9710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Catchment planning</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35</a:t>
            </a:fld>
            <a:endParaRPr lang="de-DE"/>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35810" y="1792303"/>
            <a:ext cx="6376066" cy="4649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334042" y="1784645"/>
            <a:ext cx="2079221" cy="2585323"/>
          </a:xfrm>
          <a:prstGeom prst="rect">
            <a:avLst/>
          </a:prstGeom>
        </p:spPr>
        <p:txBody>
          <a:bodyPr wrap="square">
            <a:spAutoFit/>
          </a:bodyPr>
          <a:lstStyle/>
          <a:p>
            <a:r>
              <a:rPr lang="en-US" sz="1800" dirty="0" smtClean="0">
                <a:solidFill>
                  <a:schemeClr val="accent1">
                    <a:lumMod val="75000"/>
                  </a:schemeClr>
                </a:solidFill>
              </a:rPr>
              <a:t>The </a:t>
            </a:r>
            <a:r>
              <a:rPr lang="en-US" sz="1800" dirty="0">
                <a:solidFill>
                  <a:schemeClr val="accent1">
                    <a:lumMod val="75000"/>
                  </a:schemeClr>
                </a:solidFill>
              </a:rPr>
              <a:t>framework systematically guides practitioners through two main planning stages of river </a:t>
            </a:r>
            <a:r>
              <a:rPr lang="en-US" sz="1800" dirty="0" smtClean="0">
                <a:solidFill>
                  <a:schemeClr val="accent1">
                    <a:lumMod val="75000"/>
                  </a:schemeClr>
                </a:solidFill>
              </a:rPr>
              <a:t>restoration: </a:t>
            </a:r>
            <a:r>
              <a:rPr lang="en-US" sz="1800" b="1" dirty="0" smtClean="0">
                <a:solidFill>
                  <a:schemeClr val="accent1">
                    <a:lumMod val="75000"/>
                  </a:schemeClr>
                </a:solidFill>
              </a:rPr>
              <a:t>catchment planning </a:t>
            </a:r>
            <a:r>
              <a:rPr lang="en-US" sz="1800" dirty="0" smtClean="0">
                <a:solidFill>
                  <a:schemeClr val="accent1">
                    <a:lumMod val="75000"/>
                  </a:schemeClr>
                </a:solidFill>
              </a:rPr>
              <a:t>and the </a:t>
            </a:r>
            <a:r>
              <a:rPr lang="en-US" sz="1800" b="1" dirty="0" smtClean="0">
                <a:solidFill>
                  <a:schemeClr val="accent1">
                    <a:lumMod val="75000"/>
                  </a:schemeClr>
                </a:solidFill>
              </a:rPr>
              <a:t>project cycle </a:t>
            </a:r>
            <a:endParaRPr lang="en-US" sz="1800" b="1" dirty="0">
              <a:solidFill>
                <a:schemeClr val="accent1">
                  <a:lumMod val="75000"/>
                </a:schemeClr>
              </a:solidFill>
            </a:endParaRPr>
          </a:p>
        </p:txBody>
      </p:sp>
    </p:spTree>
    <p:extLst>
      <p:ext uri="{BB962C8B-B14F-4D97-AF65-F5344CB8AC3E}">
        <p14:creationId xmlns:p14="http://schemas.microsoft.com/office/powerpoint/2010/main" xmlns="" val="1159554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532" y="1239838"/>
            <a:ext cx="7532687" cy="360362"/>
          </a:xfrm>
        </p:spPr>
        <p:txBody>
          <a:bodyPr/>
          <a:lstStyle/>
          <a:p>
            <a:r>
              <a:rPr lang="en-GB" dirty="0" smtClean="0"/>
              <a:t>Planning programs of measures</a:t>
            </a:r>
            <a:endParaRPr lang="en-GB" dirty="0"/>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36</a:t>
            </a:fld>
            <a:endParaRPr lang="de-DE"/>
          </a:p>
        </p:txBody>
      </p:sp>
      <p:pic>
        <p:nvPicPr>
          <p:cNvPr id="6" name="Picture 5"/>
          <p:cNvPicPr>
            <a:picLocks noChangeAspect="1"/>
          </p:cNvPicPr>
          <p:nvPr/>
        </p:nvPicPr>
        <p:blipFill>
          <a:blip r:embed="rId3"/>
          <a:stretch>
            <a:fillRect/>
          </a:stretch>
        </p:blipFill>
        <p:spPr>
          <a:xfrm>
            <a:off x="286906" y="2456198"/>
            <a:ext cx="8603483" cy="4039029"/>
          </a:xfrm>
          <a:prstGeom prst="rect">
            <a:avLst/>
          </a:prstGeom>
        </p:spPr>
      </p:pic>
      <p:sp>
        <p:nvSpPr>
          <p:cNvPr id="7" name="TextBox 6"/>
          <p:cNvSpPr txBox="1"/>
          <p:nvPr/>
        </p:nvSpPr>
        <p:spPr>
          <a:xfrm>
            <a:off x="286906" y="1692235"/>
            <a:ext cx="8603483" cy="646331"/>
          </a:xfrm>
          <a:prstGeom prst="rect">
            <a:avLst/>
          </a:prstGeom>
          <a:noFill/>
        </p:spPr>
        <p:txBody>
          <a:bodyPr wrap="square" rtlCol="0">
            <a:spAutoFit/>
          </a:bodyPr>
          <a:lstStyle/>
          <a:p>
            <a:r>
              <a:rPr lang="en-GB" sz="1800" dirty="0" smtClean="0"/>
              <a:t>Once pressures and measure categories are identified, we can move to more detail planning of measures</a:t>
            </a:r>
            <a:endParaRPr lang="en-GB" sz="1800" dirty="0"/>
          </a:p>
        </p:txBody>
      </p:sp>
    </p:spTree>
    <p:extLst>
      <p:ext uri="{BB962C8B-B14F-4D97-AF65-F5344CB8AC3E}">
        <p14:creationId xmlns:p14="http://schemas.microsoft.com/office/powerpoint/2010/main" xmlns="" val="2303619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Tools provided in the wiki</a:t>
            </a:r>
            <a:endParaRPr lang="en-GB" dirty="0"/>
          </a:p>
        </p:txBody>
      </p:sp>
      <p:sp>
        <p:nvSpPr>
          <p:cNvPr id="3" name="Content Placeholder 2"/>
          <p:cNvSpPr>
            <a:spLocks noGrp="1"/>
          </p:cNvSpPr>
          <p:nvPr>
            <p:ph idx="1"/>
          </p:nvPr>
        </p:nvSpPr>
        <p:spPr>
          <a:xfrm>
            <a:off x="829565" y="1632107"/>
            <a:ext cx="7863232" cy="4524315"/>
          </a:xfrm>
        </p:spPr>
        <p:txBody>
          <a:bodyPr/>
          <a:lstStyle/>
          <a:p>
            <a:pPr marL="0" indent="0">
              <a:buNone/>
            </a:pPr>
            <a:endParaRPr lang="en-US" sz="1800" dirty="0" smtClean="0"/>
          </a:p>
          <a:p>
            <a:pPr marL="0" indent="0">
              <a:buNone/>
            </a:pPr>
            <a:r>
              <a:rPr lang="en-US" sz="1800" dirty="0" smtClean="0"/>
              <a:t>The </a:t>
            </a:r>
            <a:r>
              <a:rPr lang="en-US" sz="1800" dirty="0"/>
              <a:t>framework provides detailed information for each of the planning stages and offers tools and guidelines for users, some of which have been developed in REFORM. </a:t>
            </a:r>
            <a:endParaRPr lang="en-US" sz="1800" dirty="0" smtClean="0"/>
          </a:p>
          <a:p>
            <a:pPr marL="0" indent="0">
              <a:buNone/>
            </a:pPr>
            <a:endParaRPr lang="en-US" sz="1800" dirty="0"/>
          </a:p>
          <a:p>
            <a:pPr marL="0" indent="0">
              <a:buNone/>
            </a:pPr>
            <a:r>
              <a:rPr lang="en-US" sz="1800" dirty="0" smtClean="0"/>
              <a:t>Including</a:t>
            </a:r>
            <a:r>
              <a:rPr lang="en-US" sz="1800" dirty="0"/>
              <a:t>:</a:t>
            </a:r>
          </a:p>
          <a:p>
            <a:pPr marL="0" indent="0">
              <a:buNone/>
            </a:pPr>
            <a:endParaRPr lang="en-GB" sz="1800" dirty="0" smtClean="0"/>
          </a:p>
          <a:p>
            <a:r>
              <a:rPr lang="en-GB" sz="1800" dirty="0" smtClean="0"/>
              <a:t>Plan </a:t>
            </a:r>
            <a:r>
              <a:rPr lang="en-GB" sz="1800" dirty="0"/>
              <a:t>Check Do Act (PDCA) </a:t>
            </a:r>
          </a:p>
          <a:p>
            <a:r>
              <a:rPr lang="en-GB" sz="1800" dirty="0" smtClean="0"/>
              <a:t>Driver </a:t>
            </a:r>
            <a:r>
              <a:rPr lang="en-GB" sz="1800" dirty="0"/>
              <a:t>Pressure State Impact Response (DPSIR)</a:t>
            </a:r>
          </a:p>
          <a:p>
            <a:r>
              <a:rPr lang="en-GB" sz="1800" dirty="0" smtClean="0"/>
              <a:t>Logical </a:t>
            </a:r>
            <a:r>
              <a:rPr lang="en-GB" sz="1800" dirty="0"/>
              <a:t>Framework </a:t>
            </a:r>
          </a:p>
          <a:p>
            <a:r>
              <a:rPr lang="en-GB" sz="1800" dirty="0" smtClean="0"/>
              <a:t>SMART </a:t>
            </a:r>
            <a:r>
              <a:rPr lang="en-GB" sz="1800" dirty="0"/>
              <a:t>objectives (Specific Measurable Achievable Realistic Timely)</a:t>
            </a:r>
          </a:p>
          <a:p>
            <a:r>
              <a:rPr lang="en-GB" sz="1800" dirty="0" smtClean="0"/>
              <a:t>Multi </a:t>
            </a:r>
            <a:r>
              <a:rPr lang="en-GB" sz="1800" dirty="0"/>
              <a:t>Criteria Decision Analysis (MCDA)</a:t>
            </a:r>
          </a:p>
          <a:p>
            <a:r>
              <a:rPr lang="en-GB" sz="1800" dirty="0" smtClean="0"/>
              <a:t>Cost </a:t>
            </a:r>
            <a:r>
              <a:rPr lang="en-GB" sz="1800" dirty="0"/>
              <a:t>Benefit Analysis (CBA</a:t>
            </a:r>
            <a:r>
              <a:rPr lang="en-GB" sz="1800" dirty="0" smtClean="0"/>
              <a:t>)</a:t>
            </a:r>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37</a:t>
            </a:fld>
            <a:endParaRPr lang="de-DE"/>
          </a:p>
        </p:txBody>
      </p:sp>
    </p:spTree>
    <p:extLst>
      <p:ext uri="{BB962C8B-B14F-4D97-AF65-F5344CB8AC3E}">
        <p14:creationId xmlns:p14="http://schemas.microsoft.com/office/powerpoint/2010/main" xmlns="" val="2115487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natural processes” (Yellow River China)</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38</a:t>
            </a:fld>
            <a:endParaRPr lang="de-DE"/>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1299" y="1615723"/>
            <a:ext cx="8676823" cy="5198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8443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5592" y="2117970"/>
            <a:ext cx="8422639" cy="3298339"/>
          </a:xfrm>
          <a:prstGeom prst="rect">
            <a:avLst/>
          </a:prstGeom>
          <a:noFill/>
        </p:spPr>
        <p:txBody>
          <a:bodyPr wrap="square" rtlCol="0">
            <a:spAutoFit/>
          </a:bodyPr>
          <a:lstStyle/>
          <a:p>
            <a:pPr marL="342900" indent="-342900">
              <a:spcBef>
                <a:spcPts val="528"/>
              </a:spcBef>
              <a:buClr>
                <a:srgbClr val="FF0000"/>
              </a:buClr>
              <a:buFont typeface="Wingdings" panose="05000000000000000000" pitchFamily="2" charset="2"/>
              <a:buChar char="Ø"/>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develop understanding of the space-time controls at region to reach scales on river reach </a:t>
            </a:r>
            <a:r>
              <a:rPr lang="en-GB" sz="2000"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hydromorphology</a:t>
            </a: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a:r>
            <a:b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br>
            <a:endPar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528"/>
              </a:spcBef>
              <a:buClr>
                <a:srgbClr val="FF0000"/>
              </a:buClr>
              <a:buFont typeface="Wingdings" panose="05000000000000000000" pitchFamily="2" charset="2"/>
              <a:buChar char="Ø"/>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understand how reach </a:t>
            </a:r>
            <a:r>
              <a:rPr lang="en-GB" sz="2000"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hydromorphology</a:t>
            </a: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has responded to processes and human interventions in the past and present and may respond in the future to a variety of likely scenarios</a:t>
            </a:r>
            <a:b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br>
            <a:endPar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528"/>
              </a:spcBef>
              <a:buClr>
                <a:srgbClr val="FF0000"/>
              </a:buClr>
              <a:buFont typeface="Wingdings" panose="05000000000000000000" pitchFamily="2" charset="2"/>
              <a:buChar char="Ø"/>
            </a:pPr>
            <a:r>
              <a:rPr lang="en-GB" sz="20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to support development of sustainable management / rehabilitation solutions for river reaches that work with river processes in the context of human constraints.</a:t>
            </a:r>
          </a:p>
        </p:txBody>
      </p:sp>
      <p:sp>
        <p:nvSpPr>
          <p:cNvPr id="8" name="Rectangle 2"/>
          <p:cNvSpPr txBox="1">
            <a:spLocks/>
          </p:cNvSpPr>
          <p:nvPr/>
        </p:nvSpPr>
        <p:spPr>
          <a:xfrm>
            <a:off x="195943" y="1250597"/>
            <a:ext cx="8773886" cy="360362"/>
          </a:xfrm>
          <a:prstGeom prst="rect">
            <a:avLst/>
          </a:prstGeom>
          <a:noFill/>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AIMS</a:t>
            </a:r>
            <a:endParaRPr lang="en-GB" dirty="0"/>
          </a:p>
        </p:txBody>
      </p:sp>
      <p:sp>
        <p:nvSpPr>
          <p:cNvPr id="4" name="Rectangle 3"/>
          <p:cNvSpPr/>
          <p:nvPr/>
        </p:nvSpPr>
        <p:spPr>
          <a:xfrm>
            <a:off x="287096" y="6466149"/>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Summer school lecture A. Gurnell</a:t>
            </a:r>
          </a:p>
        </p:txBody>
      </p:sp>
    </p:spTree>
    <p:extLst>
      <p:ext uri="{BB962C8B-B14F-4D97-AF65-F5344CB8AC3E}">
        <p14:creationId xmlns:p14="http://schemas.microsoft.com/office/powerpoint/2010/main" xmlns="" val="1880557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07536" y="1801674"/>
            <a:ext cx="2520234" cy="4477757"/>
            <a:chOff x="3018423" y="1658423"/>
            <a:chExt cx="2520234" cy="4477757"/>
          </a:xfrm>
        </p:grpSpPr>
        <p:sp>
          <p:nvSpPr>
            <p:cNvPr id="7" name="Curved Left Arrow 6"/>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8" name="Curved Left Arrow 7"/>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9" name="Left-Right Arrow 8"/>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Down Arrow 9"/>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1" name="Left-Right Arrow 10"/>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2" name="Rectangle 11"/>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3" name="Rectangle 12"/>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4" name="Rectangle 13"/>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5" name="Group 14"/>
            <p:cNvGrpSpPr/>
            <p:nvPr/>
          </p:nvGrpSpPr>
          <p:grpSpPr>
            <a:xfrm>
              <a:off x="3458912" y="1658423"/>
              <a:ext cx="1690721" cy="2381788"/>
              <a:chOff x="1160929" y="130782"/>
              <a:chExt cx="2108481" cy="4135594"/>
            </a:xfrm>
          </p:grpSpPr>
          <p:sp>
            <p:nvSpPr>
              <p:cNvPr id="16" name="Rectangle 15"/>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7" name="Rectangle 16"/>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8" name="Rectangle 17"/>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9" name="Rectangle 18"/>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20" name="Rectangle 19"/>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21" name="Down Arrow 20"/>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3" name="Down Arrow 22"/>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4" name="Down Arrow 23"/>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33" name="Rectangle 2"/>
          <p:cNvSpPr txBox="1">
            <a:spLocks/>
          </p:cNvSpPr>
          <p:nvPr/>
        </p:nvSpPr>
        <p:spPr>
          <a:xfrm>
            <a:off x="195943" y="1239838"/>
            <a:ext cx="8773886"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1. DELINEATION</a:t>
            </a:r>
            <a:endParaRPr lang="en-GB" dirty="0"/>
          </a:p>
        </p:txBody>
      </p:sp>
      <p:sp>
        <p:nvSpPr>
          <p:cNvPr id="2" name="Rectangle 1"/>
          <p:cNvSpPr/>
          <p:nvPr/>
        </p:nvSpPr>
        <p:spPr>
          <a:xfrm>
            <a:off x="4830441" y="4218657"/>
            <a:ext cx="3970711" cy="2189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365760" y="1673010"/>
            <a:ext cx="4220204" cy="4052391"/>
          </a:xfrm>
          <a:prstGeom prst="rect">
            <a:avLst/>
          </a:prstGeom>
          <a:noFill/>
        </p:spPr>
        <p:txBody>
          <a:bodyPr wrap="square" rtlCol="0">
            <a:spAutoFit/>
          </a:bodyPr>
          <a:lstStyle/>
          <a:p>
            <a:pPr>
              <a:spcBef>
                <a:spcPts val="528"/>
              </a:spcBef>
              <a:buClr>
                <a:srgbClr val="FF0000"/>
              </a:buClr>
            </a:pPr>
            <a:r>
              <a:rPr lang="en-GB" sz="16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Region</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Biogeographical region (climate-vegetation).</a:t>
            </a:r>
          </a:p>
          <a:p>
            <a:pPr>
              <a:spcBef>
                <a:spcPts val="528"/>
              </a:spcBef>
              <a:buClr>
                <a:srgbClr val="FF0000"/>
              </a:buClr>
            </a:pPr>
            <a:endPar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Bef>
                <a:spcPts val="528"/>
              </a:spcBef>
              <a:buClr>
                <a:srgbClr val="FF0000"/>
              </a:buClr>
            </a:pPr>
            <a:r>
              <a:rPr lang="en-GB" sz="16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Catchment</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enclosed by watershed</a:t>
            </a:r>
          </a:p>
          <a:p>
            <a:pPr>
              <a:spcBef>
                <a:spcPts val="528"/>
              </a:spcBef>
              <a:buClr>
                <a:srgbClr val="FF0000"/>
              </a:buClr>
            </a:pPr>
            <a:endPar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Bef>
                <a:spcPts val="528"/>
              </a:spcBef>
              <a:buClr>
                <a:srgbClr val="FF0000"/>
              </a:buClr>
            </a:pPr>
            <a:r>
              <a:rPr lang="en-GB" sz="16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Landscape unit</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topography, geology, land cover</a:t>
            </a:r>
          </a:p>
          <a:p>
            <a:pPr>
              <a:spcBef>
                <a:spcPts val="528"/>
              </a:spcBef>
              <a:buClr>
                <a:srgbClr val="FF0000"/>
              </a:buClr>
            </a:pPr>
            <a:endPar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Bef>
                <a:spcPts val="528"/>
              </a:spcBef>
              <a:buClr>
                <a:srgbClr val="FF0000"/>
              </a:buClr>
            </a:pPr>
            <a:r>
              <a:rPr lang="en-GB" sz="16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Segment</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major changes in gradient, catchment area, valley confinement</a:t>
            </a:r>
          </a:p>
          <a:p>
            <a:pPr>
              <a:spcBef>
                <a:spcPts val="528"/>
              </a:spcBef>
              <a:buClr>
                <a:srgbClr val="FF0000"/>
              </a:buClr>
            </a:pPr>
            <a:endPar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Bef>
                <a:spcPts val="528"/>
              </a:spcBef>
              <a:buClr>
                <a:srgbClr val="FF0000"/>
              </a:buClr>
            </a:pPr>
            <a:r>
              <a:rPr lang="en-GB" sz="1600" u="sng" dirty="0" smtClean="0">
                <a:solidFill>
                  <a:srgbClr val="006699"/>
                </a:solidFill>
                <a:latin typeface="Verdana" panose="020B0604030504040204" pitchFamily="34" charset="0"/>
                <a:ea typeface="Verdana" panose="020B0604030504040204" pitchFamily="34" charset="0"/>
                <a:cs typeface="Verdana" panose="020B0604030504040204" pitchFamily="34" charset="0"/>
              </a:rPr>
              <a:t>Reach</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consistent planform / features, bounded by major artificial longitudinal discontinuities.</a:t>
            </a:r>
          </a:p>
        </p:txBody>
      </p:sp>
      <p:sp>
        <p:nvSpPr>
          <p:cNvPr id="25" name="Rectangle 24"/>
          <p:cNvSpPr/>
          <p:nvPr/>
        </p:nvSpPr>
        <p:spPr>
          <a:xfrm>
            <a:off x="287096" y="6466149"/>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Summer school lecture A. Gurnell</a:t>
            </a:r>
          </a:p>
        </p:txBody>
      </p:sp>
    </p:spTree>
    <p:extLst>
      <p:ext uri="{BB962C8B-B14F-4D97-AF65-F5344CB8AC3E}">
        <p14:creationId xmlns:p14="http://schemas.microsoft.com/office/powerpoint/2010/main" xmlns="" val="3398935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p:cNvSpPr>
          <p:nvPr/>
        </p:nvSpPr>
        <p:spPr bwMode="auto">
          <a:xfrm>
            <a:off x="334963" y="1239838"/>
            <a:ext cx="8605837"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US" altLang="nl-NL" sz="2000">
                <a:solidFill>
                  <a:srgbClr val="FF0000"/>
                </a:solidFill>
              </a:rPr>
              <a:t>The overall REFORM hydromorphological assessment framework</a:t>
            </a:r>
          </a:p>
        </p:txBody>
      </p:sp>
      <p:pic>
        <p:nvPicPr>
          <p:cNvPr id="30722" name="Immagine 3"/>
          <p:cNvPicPr>
            <a:picLocks noChangeAspect="1" noChangeArrowheads="1"/>
          </p:cNvPicPr>
          <p:nvPr/>
        </p:nvPicPr>
        <p:blipFill>
          <a:blip r:embed="rId3">
            <a:extLst>
              <a:ext uri="{28A0092B-C50C-407E-A947-70E740481C1C}">
                <a14:useLocalDpi xmlns:a14="http://schemas.microsoft.com/office/drawing/2010/main" xmlns="" val="0"/>
              </a:ext>
            </a:extLst>
          </a:blip>
          <a:srcRect t="2779" r="4089"/>
          <a:stretch>
            <a:fillRect/>
          </a:stretch>
        </p:blipFill>
        <p:spPr bwMode="auto">
          <a:xfrm>
            <a:off x="1104900" y="1693863"/>
            <a:ext cx="7040563" cy="476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87096" y="6466149"/>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Summer school lecture </a:t>
            </a:r>
            <a:r>
              <a:rPr lang="en-GB" sz="12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M. Rinaldi</a:t>
            </a:r>
            <a:endPar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968195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328" y="1663581"/>
            <a:ext cx="8422639" cy="4475584"/>
          </a:xfrm>
          <a:prstGeom prst="rect">
            <a:avLst/>
          </a:prstGeom>
          <a:noFill/>
        </p:spPr>
        <p:txBody>
          <a:bodyPr wrap="square" rtlCol="0">
            <a:spAutoFit/>
          </a:bodyPr>
          <a:lstStyle/>
          <a:p>
            <a:pPr>
              <a:lnSpc>
                <a:spcPct val="150000"/>
              </a:lnSpc>
              <a:spcBef>
                <a:spcPts val="528"/>
              </a:spcBef>
              <a:buClr>
                <a:srgbClr val="FF0000"/>
              </a:buClr>
            </a:pP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Analysis stages:</a:t>
            </a:r>
          </a:p>
          <a:p>
            <a:pPr marL="457200" indent="-457200">
              <a:lnSpc>
                <a:spcPct val="150000"/>
              </a:lnSpc>
              <a:spcBef>
                <a:spcPts val="528"/>
              </a:spcBef>
              <a:buClr>
                <a:srgbClr val="FF0000"/>
              </a:buClr>
              <a:buFont typeface="+mj-lt"/>
              <a:buAutoNum type="arabicPeriod"/>
            </a:pPr>
            <a:r>
              <a:rPr lang="en-GB" sz="16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DELINEATION</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define the spatial units for which information needs to be assembled</a:t>
            </a:r>
          </a:p>
          <a:p>
            <a:pPr marL="457200" indent="-457200">
              <a:lnSpc>
                <a:spcPct val="150000"/>
              </a:lnSpc>
              <a:spcBef>
                <a:spcPts val="528"/>
              </a:spcBef>
              <a:buClr>
                <a:srgbClr val="FF0000"/>
              </a:buClr>
              <a:buFont typeface="+mj-lt"/>
              <a:buAutoNum type="arabicPeriod"/>
            </a:pPr>
            <a:r>
              <a:rPr lang="en-GB" sz="16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CHARACTERISATION</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assemble information for the spatial units</a:t>
            </a:r>
          </a:p>
          <a:p>
            <a:pPr marL="457200" indent="-457200">
              <a:lnSpc>
                <a:spcPct val="150000"/>
              </a:lnSpc>
              <a:spcBef>
                <a:spcPts val="528"/>
              </a:spcBef>
              <a:buClr>
                <a:srgbClr val="FF0000"/>
              </a:buClr>
              <a:buFont typeface="+mj-lt"/>
              <a:buAutoNum type="arabicPeriod"/>
            </a:pPr>
            <a:r>
              <a:rPr lang="en-GB" sz="16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INDICATORS</a:t>
            </a:r>
            <a:r>
              <a:rPr lang="en-GB" sz="1600"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extract indicators from the assembled information to guide assessments of the current and past character of the spatial units and how processes operating within spatial units affect their character and also the character of receiving spatial units</a:t>
            </a:r>
          </a:p>
          <a:p>
            <a:pPr marL="457200" indent="-457200">
              <a:lnSpc>
                <a:spcPct val="150000"/>
              </a:lnSpc>
              <a:spcBef>
                <a:spcPts val="528"/>
              </a:spcBef>
              <a:buClr>
                <a:srgbClr val="FF0000"/>
              </a:buClr>
              <a:buFont typeface="+mj-lt"/>
              <a:buAutoNum type="arabicPeriod"/>
            </a:pPr>
            <a:r>
              <a:rPr lang="en-GB" sz="1600" b="1"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ASSESSMENT</a:t>
            </a:r>
            <a:r>
              <a:rPr lang="en-GB" sz="1600"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summarise understanding of linkages across space and time, assess temporal trajectory of reach type, condition, function</a:t>
            </a:r>
          </a:p>
          <a:p>
            <a:pPr marL="457200" indent="-457200">
              <a:lnSpc>
                <a:spcPct val="150000"/>
              </a:lnSpc>
              <a:spcBef>
                <a:spcPts val="528"/>
              </a:spcBef>
              <a:buClr>
                <a:srgbClr val="FF0000"/>
              </a:buClr>
              <a:buFont typeface="+mj-lt"/>
              <a:buAutoNum type="arabicPeriod"/>
            </a:pPr>
            <a:r>
              <a:rPr lang="en-GB" sz="1600" b="1"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SCENARIOS</a:t>
            </a:r>
            <a:r>
              <a:rPr lang="en-GB" sz="1600"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assess likely responses to future scenarios</a:t>
            </a:r>
            <a:endParaRPr lang="en-GB" sz="16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2"/>
          <p:cNvSpPr txBox="1">
            <a:spLocks/>
          </p:cNvSpPr>
          <p:nvPr/>
        </p:nvSpPr>
        <p:spPr>
          <a:xfrm>
            <a:off x="195943" y="1239838"/>
            <a:ext cx="8773886" cy="360362"/>
          </a:xfrm>
          <a:prstGeom prst="rect">
            <a:avLst/>
          </a:prstGeom>
        </p:spPr>
        <p:txBody>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buClr>
                <a:srgbClr val="FF0000"/>
              </a:buClr>
            </a:pPr>
            <a:r>
              <a:rPr lang="en-GB" dirty="0" smtClean="0"/>
              <a:t>THE REFORM HYMO FRAMEWORK: ANALYSIS STAGES</a:t>
            </a:r>
            <a:endParaRPr lang="en-GB" dirty="0"/>
          </a:p>
        </p:txBody>
      </p:sp>
      <p:sp>
        <p:nvSpPr>
          <p:cNvPr id="4" name="Rectangle 3"/>
          <p:cNvSpPr/>
          <p:nvPr/>
        </p:nvSpPr>
        <p:spPr>
          <a:xfrm>
            <a:off x="287096" y="6466149"/>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Summer school lecture A. Gurnell</a:t>
            </a:r>
          </a:p>
        </p:txBody>
      </p:sp>
    </p:spTree>
    <p:extLst>
      <p:ext uri="{BB962C8B-B14F-4D97-AF65-F5344CB8AC3E}">
        <p14:creationId xmlns:p14="http://schemas.microsoft.com/office/powerpoint/2010/main" xmlns="" val="2203301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 y="1239838"/>
            <a:ext cx="8736405" cy="360362"/>
          </a:xfrm>
        </p:spPr>
        <p:txBody>
          <a:bodyPr/>
          <a:lstStyle/>
          <a:p>
            <a:pPr algn="ctr">
              <a:buClr>
                <a:srgbClr val="FF0000"/>
              </a:buClr>
            </a:pPr>
            <a:r>
              <a:rPr lang="en-GB" dirty="0"/>
              <a:t>THE REFORM FRAMEWORK: 3. </a:t>
            </a:r>
            <a:r>
              <a:rPr lang="en-GB" dirty="0" smtClean="0"/>
              <a:t>ASSESSMENT</a:t>
            </a:r>
            <a:endParaRPr lang="en-GB" dirty="0"/>
          </a:p>
        </p:txBody>
      </p:sp>
      <p:grpSp>
        <p:nvGrpSpPr>
          <p:cNvPr id="23" name="Group 22"/>
          <p:cNvGrpSpPr/>
          <p:nvPr/>
        </p:nvGrpSpPr>
        <p:grpSpPr>
          <a:xfrm>
            <a:off x="424089" y="1871068"/>
            <a:ext cx="2520234" cy="4477757"/>
            <a:chOff x="3018423" y="1658423"/>
            <a:chExt cx="2520234" cy="4477757"/>
          </a:xfrm>
        </p:grpSpPr>
        <p:sp>
          <p:nvSpPr>
            <p:cNvPr id="5" name="Curved Left Arrow 4"/>
            <p:cNvSpPr/>
            <p:nvPr/>
          </p:nvSpPr>
          <p:spPr>
            <a:xfrm flipH="1" flipV="1">
              <a:off x="3018423" y="4577717"/>
              <a:ext cx="399001" cy="1310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Curved Left Arrow 5"/>
            <p:cNvSpPr/>
            <p:nvPr/>
          </p:nvSpPr>
          <p:spPr>
            <a:xfrm>
              <a:off x="5156721" y="4622564"/>
              <a:ext cx="381936" cy="12869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7" name="Left-Right Arrow 6"/>
            <p:cNvSpPr/>
            <p:nvPr/>
          </p:nvSpPr>
          <p:spPr>
            <a:xfrm rot="5400000">
              <a:off x="4103499" y="4677123"/>
              <a:ext cx="367636"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8" name="Down Arrow 7"/>
            <p:cNvSpPr/>
            <p:nvPr/>
          </p:nvSpPr>
          <p:spPr>
            <a:xfrm>
              <a:off x="4129689" y="4083711"/>
              <a:ext cx="298686" cy="19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9" name="Left-Right Arrow 8"/>
            <p:cNvSpPr/>
            <p:nvPr/>
          </p:nvSpPr>
          <p:spPr>
            <a:xfrm rot="5400000">
              <a:off x="4091881" y="5423967"/>
              <a:ext cx="390869" cy="2868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0" name="Rectangle 9"/>
            <p:cNvSpPr/>
            <p:nvPr/>
          </p:nvSpPr>
          <p:spPr>
            <a:xfrm>
              <a:off x="3465999" y="4333680"/>
              <a:ext cx="1690721"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Geomorphic unit</a:t>
              </a:r>
              <a:endParaRPr lang="en-GB" sz="1400" dirty="0">
                <a:solidFill>
                  <a:schemeClr val="tx1"/>
                </a:solidFill>
              </a:endParaRPr>
            </a:p>
          </p:txBody>
        </p:sp>
        <p:sp>
          <p:nvSpPr>
            <p:cNvPr id="11" name="Rectangle 10"/>
            <p:cNvSpPr/>
            <p:nvPr/>
          </p:nvSpPr>
          <p:spPr>
            <a:xfrm>
              <a:off x="3466000" y="5053791"/>
              <a:ext cx="1690720" cy="278217"/>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Hydraulic unit</a:t>
              </a:r>
              <a:endParaRPr lang="en-GB" sz="1400" dirty="0">
                <a:solidFill>
                  <a:schemeClr val="tx1"/>
                </a:solidFill>
              </a:endParaRPr>
            </a:p>
          </p:txBody>
        </p:sp>
        <p:sp>
          <p:nvSpPr>
            <p:cNvPr id="12" name="Rectangle 11"/>
            <p:cNvSpPr/>
            <p:nvPr/>
          </p:nvSpPr>
          <p:spPr>
            <a:xfrm>
              <a:off x="3466000" y="5810547"/>
              <a:ext cx="1690720" cy="325633"/>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River element</a:t>
              </a:r>
              <a:endParaRPr lang="en-GB" sz="1400" dirty="0">
                <a:solidFill>
                  <a:schemeClr val="tx1"/>
                </a:solidFill>
              </a:endParaRPr>
            </a:p>
          </p:txBody>
        </p:sp>
        <p:grpSp>
          <p:nvGrpSpPr>
            <p:cNvPr id="13" name="Group 12"/>
            <p:cNvGrpSpPr/>
            <p:nvPr/>
          </p:nvGrpSpPr>
          <p:grpSpPr>
            <a:xfrm>
              <a:off x="3458912" y="1658423"/>
              <a:ext cx="1690721" cy="2381788"/>
              <a:chOff x="1160929" y="130782"/>
              <a:chExt cx="2108481" cy="4135594"/>
            </a:xfrm>
          </p:grpSpPr>
          <p:sp>
            <p:nvSpPr>
              <p:cNvPr id="14" name="Rectangle 13"/>
              <p:cNvSpPr/>
              <p:nvPr/>
            </p:nvSpPr>
            <p:spPr>
              <a:xfrm>
                <a:off x="1598027" y="130782"/>
                <a:ext cx="1250830"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Region</a:t>
                </a:r>
                <a:endParaRPr lang="en-GB" sz="1400" dirty="0">
                  <a:solidFill>
                    <a:schemeClr val="tx1"/>
                  </a:solidFill>
                </a:endParaRPr>
              </a:p>
            </p:txBody>
          </p:sp>
          <p:sp>
            <p:nvSpPr>
              <p:cNvPr id="15" name="Rectangle 14"/>
              <p:cNvSpPr/>
              <p:nvPr/>
            </p:nvSpPr>
            <p:spPr>
              <a:xfrm>
                <a:off x="1394595" y="1037391"/>
                <a:ext cx="1684767"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err="1" smtClean="0">
                    <a:solidFill>
                      <a:schemeClr val="tx1"/>
                    </a:solidFill>
                  </a:rPr>
                  <a:t>Catchment</a:t>
                </a:r>
                <a:endParaRPr lang="en-GB" sz="1400" dirty="0">
                  <a:solidFill>
                    <a:schemeClr val="tx1"/>
                  </a:solidFill>
                </a:endParaRPr>
              </a:p>
            </p:txBody>
          </p:sp>
          <p:sp>
            <p:nvSpPr>
              <p:cNvPr id="16" name="Rectangle 15"/>
              <p:cNvSpPr/>
              <p:nvPr/>
            </p:nvSpPr>
            <p:spPr>
              <a:xfrm>
                <a:off x="1160929" y="1943997"/>
                <a:ext cx="2108481"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Landscape unit</a:t>
                </a:r>
                <a:endParaRPr lang="en-GB" sz="1400" dirty="0">
                  <a:solidFill>
                    <a:schemeClr val="tx1"/>
                  </a:solidFill>
                </a:endParaRPr>
              </a:p>
            </p:txBody>
          </p:sp>
          <p:sp>
            <p:nvSpPr>
              <p:cNvPr id="17" name="Rectangle 16"/>
              <p:cNvSpPr/>
              <p:nvPr/>
            </p:nvSpPr>
            <p:spPr>
              <a:xfrm>
                <a:off x="1483216" y="2856219"/>
                <a:ext cx="1454955" cy="483079"/>
              </a:xfrm>
              <a:prstGeom prst="rect">
                <a:avLst/>
              </a:prstGeom>
              <a:solidFill>
                <a:srgbClr val="9FD07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solidFill>
                  </a:rPr>
                  <a:t>Segment</a:t>
                </a:r>
                <a:endParaRPr lang="en-GB" sz="1400" dirty="0"/>
              </a:p>
            </p:txBody>
          </p:sp>
          <p:sp>
            <p:nvSpPr>
              <p:cNvPr id="18" name="Rectangle 17"/>
              <p:cNvSpPr/>
              <p:nvPr/>
            </p:nvSpPr>
            <p:spPr>
              <a:xfrm>
                <a:off x="1586532" y="3777394"/>
                <a:ext cx="1250830" cy="488982"/>
              </a:xfrm>
              <a:prstGeom prst="rect">
                <a:avLst/>
              </a:prstGeom>
              <a:solidFill>
                <a:srgbClr val="6AA436"/>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Reach</a:t>
                </a:r>
                <a:endParaRPr lang="en-GB" sz="1400" b="1" dirty="0"/>
              </a:p>
            </p:txBody>
          </p:sp>
          <p:sp>
            <p:nvSpPr>
              <p:cNvPr id="19" name="Down Arrow 18"/>
              <p:cNvSpPr/>
              <p:nvPr/>
            </p:nvSpPr>
            <p:spPr>
              <a:xfrm>
                <a:off x="2032825" y="3386600"/>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0" name="Down Arrow 19"/>
              <p:cNvSpPr/>
              <p:nvPr/>
            </p:nvSpPr>
            <p:spPr>
              <a:xfrm>
                <a:off x="2024455" y="2459812"/>
                <a:ext cx="372489" cy="339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1" name="Down Arrow 20"/>
              <p:cNvSpPr/>
              <p:nvPr/>
            </p:nvSpPr>
            <p:spPr>
              <a:xfrm>
                <a:off x="2035133" y="656831"/>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2" name="Down Arrow 21"/>
              <p:cNvSpPr/>
              <p:nvPr/>
            </p:nvSpPr>
            <p:spPr>
              <a:xfrm>
                <a:off x="2032799" y="1553204"/>
                <a:ext cx="372489" cy="3399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grpSp>
      </p:grpSp>
      <p:sp>
        <p:nvSpPr>
          <p:cNvPr id="25" name="TextBox 24"/>
          <p:cNvSpPr txBox="1"/>
          <p:nvPr/>
        </p:nvSpPr>
        <p:spPr>
          <a:xfrm>
            <a:off x="3015644" y="1654869"/>
            <a:ext cx="5925156" cy="5324535"/>
          </a:xfrm>
          <a:prstGeom prst="rect">
            <a:avLst/>
          </a:prstGeom>
          <a:noFill/>
        </p:spPr>
        <p:txBody>
          <a:bodyPr wrap="square" rtlCol="0">
            <a:spAutoFit/>
          </a:bodyPr>
          <a:lstStyle/>
          <a:p>
            <a:pPr>
              <a:spcAft>
                <a:spcPts val="1000"/>
              </a:spcAft>
            </a:pPr>
            <a:r>
              <a:rPr lang="en-GB" sz="2000" b="1" dirty="0">
                <a:solidFill>
                  <a:srgbClr val="006699"/>
                </a:solidFill>
                <a:latin typeface="Verdana" panose="020B0604030504040204" pitchFamily="34" charset="0"/>
                <a:ea typeface="Verdana" panose="020B0604030504040204" pitchFamily="34" charset="0"/>
                <a:cs typeface="Verdana" panose="020B0604030504040204" pitchFamily="34" charset="0"/>
              </a:rPr>
              <a:t>I: RIVER TYPE. What does my reach look like?</a:t>
            </a:r>
          </a:p>
          <a:p>
            <a:pPr>
              <a:spcAft>
                <a:spcPts val="1000"/>
              </a:spcAft>
            </a:pPr>
            <a:endParaRPr lang="en-GB" sz="1900" b="1"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Aft>
                <a:spcPts val="1000"/>
              </a:spcAft>
            </a:pPr>
            <a:r>
              <a:rPr lang="en-GB" sz="19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II: WITHIN REACH FEATURES. </a:t>
            </a:r>
          </a:p>
          <a:p>
            <a:pPr>
              <a:spcAft>
                <a:spcPts val="1000"/>
              </a:spcAft>
            </a:pPr>
            <a:r>
              <a:rPr lang="en-GB" sz="19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Are features appropriate for the </a:t>
            </a:r>
            <a:r>
              <a:rPr lang="en-GB" sz="1900" b="1" dirty="0" err="1" smtClean="0">
                <a:solidFill>
                  <a:srgbClr val="006699"/>
                </a:solidFill>
                <a:latin typeface="Verdana" panose="020B0604030504040204" pitchFamily="34" charset="0"/>
                <a:ea typeface="Verdana" panose="020B0604030504040204" pitchFamily="34" charset="0"/>
                <a:cs typeface="Verdana" panose="020B0604030504040204" pitchFamily="34" charset="0"/>
              </a:rPr>
              <a:t>hydromorphological</a:t>
            </a:r>
            <a:r>
              <a:rPr lang="en-GB" sz="1900" b="1" dirty="0" smtClean="0">
                <a:solidFill>
                  <a:srgbClr val="006699"/>
                </a:solidFill>
                <a:latin typeface="Verdana" panose="020B0604030504040204" pitchFamily="34" charset="0"/>
                <a:ea typeface="Verdana" panose="020B0604030504040204" pitchFamily="34" charset="0"/>
                <a:cs typeface="Verdana" panose="020B0604030504040204" pitchFamily="34" charset="0"/>
              </a:rPr>
              <a:t> river type and in good condition?</a:t>
            </a:r>
          </a:p>
          <a:p>
            <a:endPar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pPr>
              <a:spcAft>
                <a:spcPts val="1000"/>
              </a:spcAft>
            </a:pPr>
            <a:r>
              <a:rPr lang="en-GB" sz="2000" dirty="0">
                <a:solidFill>
                  <a:srgbClr val="006699"/>
                </a:solidFill>
                <a:latin typeface="Verdana" panose="020B0604030504040204" pitchFamily="34" charset="0"/>
                <a:ea typeface="Verdana" panose="020B0604030504040204" pitchFamily="34" charset="0"/>
                <a:cs typeface="Verdana" panose="020B0604030504040204" pitchFamily="34" charset="0"/>
              </a:rPr>
              <a:t>III: CATCHMENT TO REACH PROCESSES</a:t>
            </a:r>
          </a:p>
          <a:p>
            <a:pPr>
              <a:spcAft>
                <a:spcPts val="1000"/>
              </a:spcAft>
            </a:pPr>
            <a:r>
              <a:rPr lang="en-GB" sz="2000" dirty="0">
                <a:solidFill>
                  <a:srgbClr val="006699"/>
                </a:solidFill>
                <a:latin typeface="Verdana" panose="020B0604030504040204" pitchFamily="34" charset="0"/>
                <a:ea typeface="Verdana" panose="020B0604030504040204" pitchFamily="34" charset="0"/>
                <a:cs typeface="Verdana" panose="020B0604030504040204" pitchFamily="34" charset="0"/>
              </a:rPr>
              <a:t>How is the reach affected by larger-scale influences?</a:t>
            </a: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smtClean="0">
              <a:solidFill>
                <a:srgbClr val="006699"/>
              </a:solidFill>
              <a:latin typeface="Verdana" panose="020B0604030504040204" pitchFamily="34" charset="0"/>
              <a:ea typeface="Verdana" panose="020B0604030504040204" pitchFamily="34" charset="0"/>
              <a:cs typeface="Verdana" panose="020B0604030504040204" pitchFamily="34" charset="0"/>
            </a:endParaRPr>
          </a:p>
          <a:p>
            <a:endParaRPr lang="en-GB" sz="1900" dirty="0">
              <a:solidFill>
                <a:srgbClr val="006699"/>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p:cNvSpPr/>
          <p:nvPr/>
        </p:nvSpPr>
        <p:spPr>
          <a:xfrm>
            <a:off x="287096" y="6466149"/>
            <a:ext cx="4572000" cy="369332"/>
          </a:xfrm>
          <a:prstGeom prst="rect">
            <a:avLst/>
          </a:prstGeom>
        </p:spPr>
        <p:txBody>
          <a:bodyPr>
            <a:spAutoFit/>
          </a:bodyPr>
          <a:lstStyle/>
          <a:p>
            <a:pPr>
              <a:lnSpc>
                <a:spcPct val="150000"/>
              </a:lnSpc>
              <a:buClr>
                <a:srgbClr val="FF0000"/>
              </a:buClr>
            </a:pPr>
            <a:r>
              <a:rPr lang="en-GB" sz="1200" dirty="0">
                <a:solidFill>
                  <a:srgbClr val="006699"/>
                </a:solidFill>
                <a:latin typeface="Verdana" panose="020B0604030504040204" pitchFamily="34" charset="0"/>
                <a:ea typeface="Verdana" panose="020B0604030504040204" pitchFamily="34" charset="0"/>
                <a:cs typeface="Verdana" panose="020B0604030504040204" pitchFamily="34" charset="0"/>
              </a:rPr>
              <a:t>Source: REFORM Summer school lecture A. Gurnell</a:t>
            </a:r>
          </a:p>
        </p:txBody>
      </p:sp>
    </p:spTree>
    <p:extLst>
      <p:ext uri="{BB962C8B-B14F-4D97-AF65-F5344CB8AC3E}">
        <p14:creationId xmlns:p14="http://schemas.microsoft.com/office/powerpoint/2010/main" xmlns="" val="35964946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9</a:t>
            </a:fld>
            <a:endParaRPr lang="de-DE"/>
          </a:p>
        </p:txBody>
      </p:sp>
      <p:pic>
        <p:nvPicPr>
          <p:cNvPr id="5" name="MovieBedLevel_job3_004.avi">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bwMode="auto">
          <a:xfrm>
            <a:off x="792163" y="1239838"/>
            <a:ext cx="7113792" cy="533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8006315" y="5465127"/>
            <a:ext cx="1095153" cy="1169551"/>
          </a:xfrm>
          <a:prstGeom prst="rect">
            <a:avLst/>
          </a:prstGeom>
          <a:noFill/>
        </p:spPr>
        <p:txBody>
          <a:bodyPr wrap="square" rtlCol="0">
            <a:spAutoFit/>
          </a:bodyPr>
          <a:lstStyle/>
          <a:p>
            <a:r>
              <a:rPr lang="en-GB" sz="1400" dirty="0" smtClean="0">
                <a:solidFill>
                  <a:schemeClr val="accent1">
                    <a:lumMod val="75000"/>
                  </a:schemeClr>
                </a:solidFill>
              </a:rPr>
              <a:t>Source: Mijke van Oorschot, Deltares / UU</a:t>
            </a:r>
            <a:endParaRPr lang="en-GB" sz="1400" dirty="0">
              <a:solidFill>
                <a:schemeClr val="accent1">
                  <a:lumMod val="75000"/>
                </a:schemeClr>
              </a:solidFill>
            </a:endParaRPr>
          </a:p>
        </p:txBody>
      </p:sp>
    </p:spTree>
    <p:extLst>
      <p:ext uri="{BB962C8B-B14F-4D97-AF65-F5344CB8AC3E}">
        <p14:creationId xmlns:p14="http://schemas.microsoft.com/office/powerpoint/2010/main" xmlns="" val="451840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120305_REFORM_Presentation_Template">
  <a:themeElements>
    <a:clrScheme name="REFORM Colours">
      <a:dk1>
        <a:srgbClr val="000000"/>
      </a:dk1>
      <a:lt1>
        <a:sysClr val="window" lastClr="FFFFFF"/>
      </a:lt1>
      <a:dk2>
        <a:srgbClr val="006699"/>
      </a:dk2>
      <a:lt2>
        <a:srgbClr val="EEECE1"/>
      </a:lt2>
      <a:accent1>
        <a:srgbClr val="3399CC"/>
      </a:accent1>
      <a:accent2>
        <a:srgbClr val="99CC00"/>
      </a:accent2>
      <a:accent3>
        <a:srgbClr val="4BC84B"/>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120305_REFORM_Presentation_Template</Template>
  <TotalTime>0</TotalTime>
  <Words>3565</Words>
  <Application>Microsoft Office PowerPoint</Application>
  <PresentationFormat>On-screen Show (4:3)</PresentationFormat>
  <Paragraphs>350</Paragraphs>
  <Slides>38</Slides>
  <Notes>37</Notes>
  <HiddenSlides>0</HiddenSlides>
  <MMClips>2</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120305_REFORM_Presentation_Template</vt:lpstr>
      <vt:lpstr>Custom Design</vt:lpstr>
      <vt:lpstr>Recap of the key REFORM steps for effective river restoration  See also (wiki.)reformrivers.eu</vt:lpstr>
      <vt:lpstr>Key REFORM components (taken from wiki.reformrivers.eu)</vt:lpstr>
      <vt:lpstr>How does my river work?</vt:lpstr>
      <vt:lpstr>Slide 4</vt:lpstr>
      <vt:lpstr>Slide 5</vt:lpstr>
      <vt:lpstr>Slide 6</vt:lpstr>
      <vt:lpstr>Slide 7</vt:lpstr>
      <vt:lpstr>THE REFORM FRAMEWORK: 3. ASSESSMENT</vt:lpstr>
      <vt:lpstr>Slide 9</vt:lpstr>
      <vt:lpstr>A natural river</vt:lpstr>
      <vt:lpstr>Mozaïc of old and young</vt:lpstr>
      <vt:lpstr>THE REFORM FRAMEWORK: 3. ASSESSMENT</vt:lpstr>
      <vt:lpstr>Example changing catchments - urbanisation</vt:lpstr>
      <vt:lpstr>Slide 14</vt:lpstr>
      <vt:lpstr>Angela’s and Massimo’s total perspective vortex (Hitch Hikers Guide to the Galaxy)</vt:lpstr>
      <vt:lpstr>Slide 16</vt:lpstr>
      <vt:lpstr>River Rhine</vt:lpstr>
      <vt:lpstr>Slide 18</vt:lpstr>
      <vt:lpstr>Upper Rhine case: Rest-Rhein</vt:lpstr>
      <vt:lpstr>Slide 20</vt:lpstr>
      <vt:lpstr>Slide 21</vt:lpstr>
      <vt:lpstr>Slide 22</vt:lpstr>
      <vt:lpstr>Slide 23</vt:lpstr>
      <vt:lpstr>DPSIR: Driver – Pressure – State – Impact – Response</vt:lpstr>
      <vt:lpstr>Pressure effects on processes and HYMO variables</vt:lpstr>
      <vt:lpstr>Pressures (wiki)</vt:lpstr>
      <vt:lpstr>Monitoring</vt:lpstr>
      <vt:lpstr>Indicators in REFORM</vt:lpstr>
      <vt:lpstr>Indicators</vt:lpstr>
      <vt:lpstr>Example – WFD indicator for rivers wrong indicator?</vt:lpstr>
      <vt:lpstr>Slide 31</vt:lpstr>
      <vt:lpstr>Measures classes</vt:lpstr>
      <vt:lpstr>Pressure  - Measure relations in wiki</vt:lpstr>
      <vt:lpstr>Question of the river manager: how much should we restore?</vt:lpstr>
      <vt:lpstr>Catchment planning</vt:lpstr>
      <vt:lpstr>Planning programs of measures</vt:lpstr>
      <vt:lpstr>How? Tools provided in the wiki</vt:lpstr>
      <vt:lpstr>“Using natural processes” (Yellow River China)</vt:lpstr>
    </vt:vector>
  </TitlesOfParts>
  <Company>Deltares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rivers FOR effective catchment Management</dc:title>
  <dc:creator>buijse</dc:creator>
  <cp:lastModifiedBy>gerardo.anzaldua</cp:lastModifiedBy>
  <cp:revision>368</cp:revision>
  <dcterms:created xsi:type="dcterms:W3CDTF">2012-03-09T08:48:16Z</dcterms:created>
  <dcterms:modified xsi:type="dcterms:W3CDTF">2015-08-27T12:24:55Z</dcterms:modified>
</cp:coreProperties>
</file>